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348" r:id="rId11"/>
    <p:sldId id="265" r:id="rId12"/>
    <p:sldId id="266" r:id="rId13"/>
    <p:sldId id="267" r:id="rId14"/>
    <p:sldId id="268" r:id="rId15"/>
    <p:sldId id="269" r:id="rId16"/>
    <p:sldId id="270" r:id="rId17"/>
    <p:sldId id="271" r:id="rId18"/>
    <p:sldId id="272" r:id="rId19"/>
    <p:sldId id="273" r:id="rId20"/>
    <p:sldId id="349" r:id="rId21"/>
    <p:sldId id="350" r:id="rId22"/>
    <p:sldId id="351" r:id="rId23"/>
    <p:sldId id="352" r:id="rId24"/>
    <p:sldId id="353" r:id="rId25"/>
    <p:sldId id="354" r:id="rId26"/>
    <p:sldId id="355" r:id="rId27"/>
    <p:sldId id="274" r:id="rId28"/>
    <p:sldId id="275" r:id="rId29"/>
    <p:sldId id="276" r:id="rId30"/>
    <p:sldId id="277" r:id="rId31"/>
    <p:sldId id="278" r:id="rId32"/>
    <p:sldId id="279" r:id="rId33"/>
    <p:sldId id="280" r:id="rId34"/>
    <p:sldId id="281" r:id="rId35"/>
    <p:sldId id="282" r:id="rId36"/>
    <p:sldId id="283" r:id="rId37"/>
    <p:sldId id="284" r:id="rId38"/>
    <p:sldId id="285" r:id="rId39"/>
    <p:sldId id="286" r:id="rId40"/>
    <p:sldId id="287" r:id="rId41"/>
    <p:sldId id="288" r:id="rId42"/>
    <p:sldId id="289" r:id="rId43"/>
    <p:sldId id="290" r:id="rId44"/>
    <p:sldId id="291" r:id="rId45"/>
    <p:sldId id="292" r:id="rId46"/>
    <p:sldId id="293" r:id="rId47"/>
    <p:sldId id="294" r:id="rId48"/>
    <p:sldId id="295" r:id="rId49"/>
    <p:sldId id="296" r:id="rId50"/>
    <p:sldId id="297" r:id="rId51"/>
    <p:sldId id="298" r:id="rId52"/>
    <p:sldId id="299" r:id="rId53"/>
    <p:sldId id="300" r:id="rId54"/>
    <p:sldId id="301" r:id="rId55"/>
    <p:sldId id="302" r:id="rId56"/>
    <p:sldId id="303" r:id="rId57"/>
    <p:sldId id="304" r:id="rId58"/>
    <p:sldId id="305" r:id="rId59"/>
    <p:sldId id="306" r:id="rId60"/>
    <p:sldId id="307" r:id="rId61"/>
    <p:sldId id="308" r:id="rId62"/>
    <p:sldId id="309" r:id="rId63"/>
    <p:sldId id="310" r:id="rId64"/>
    <p:sldId id="311" r:id="rId65"/>
    <p:sldId id="312" r:id="rId66"/>
    <p:sldId id="313" r:id="rId67"/>
    <p:sldId id="314" r:id="rId68"/>
    <p:sldId id="315" r:id="rId69"/>
    <p:sldId id="316" r:id="rId70"/>
    <p:sldId id="317" r:id="rId71"/>
    <p:sldId id="318" r:id="rId72"/>
    <p:sldId id="319" r:id="rId73"/>
    <p:sldId id="320" r:id="rId74"/>
    <p:sldId id="321" r:id="rId75"/>
    <p:sldId id="322" r:id="rId76"/>
    <p:sldId id="323" r:id="rId77"/>
    <p:sldId id="324" r:id="rId78"/>
    <p:sldId id="325" r:id="rId79"/>
    <p:sldId id="326" r:id="rId80"/>
    <p:sldId id="327" r:id="rId81"/>
    <p:sldId id="328" r:id="rId82"/>
    <p:sldId id="329" r:id="rId83"/>
    <p:sldId id="330" r:id="rId84"/>
    <p:sldId id="331" r:id="rId85"/>
    <p:sldId id="333" r:id="rId86"/>
    <p:sldId id="334" r:id="rId87"/>
    <p:sldId id="335" r:id="rId88"/>
    <p:sldId id="356" r:id="rId89"/>
    <p:sldId id="357" r:id="rId90"/>
    <p:sldId id="358" r:id="rId91"/>
    <p:sldId id="359" r:id="rId92"/>
    <p:sldId id="360" r:id="rId93"/>
    <p:sldId id="361" r:id="rId94"/>
    <p:sldId id="362" r:id="rId95"/>
    <p:sldId id="363" r:id="rId96"/>
    <p:sldId id="364" r:id="rId97"/>
    <p:sldId id="365" r:id="rId98"/>
    <p:sldId id="336" r:id="rId99"/>
    <p:sldId id="368" r:id="rId100"/>
    <p:sldId id="366" r:id="rId101"/>
    <p:sldId id="369" r:id="rId102"/>
    <p:sldId id="370" r:id="rId103"/>
    <p:sldId id="371" r:id="rId104"/>
    <p:sldId id="372" r:id="rId105"/>
    <p:sldId id="373" r:id="rId106"/>
    <p:sldId id="367" r:id="rId107"/>
    <p:sldId id="337" r:id="rId108"/>
    <p:sldId id="332" r:id="rId109"/>
    <p:sldId id="374" r:id="rId110"/>
    <p:sldId id="375" r:id="rId111"/>
    <p:sldId id="376" r:id="rId112"/>
    <p:sldId id="377" r:id="rId113"/>
    <p:sldId id="378" r:id="rId114"/>
    <p:sldId id="379" r:id="rId115"/>
    <p:sldId id="338" r:id="rId116"/>
    <p:sldId id="339" r:id="rId117"/>
    <p:sldId id="340" r:id="rId118"/>
    <p:sldId id="341" r:id="rId119"/>
    <p:sldId id="342" r:id="rId120"/>
    <p:sldId id="343" r:id="rId121"/>
    <p:sldId id="344" r:id="rId122"/>
    <p:sldId id="345" r:id="rId123"/>
    <p:sldId id="346" r:id="rId124"/>
    <p:sldId id="380" r:id="rId125"/>
    <p:sldId id="347" r:id="rId1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7" autoAdjust="0"/>
    <p:restoredTop sz="86380" autoAdjust="0"/>
  </p:normalViewPr>
  <p:slideViewPr>
    <p:cSldViewPr>
      <p:cViewPr varScale="1">
        <p:scale>
          <a:sx n="63" d="100"/>
          <a:sy n="63" d="100"/>
        </p:scale>
        <p:origin x="-810" y="-96"/>
      </p:cViewPr>
      <p:guideLst>
        <p:guide orient="horz" pos="2160"/>
        <p:guide pos="2880"/>
      </p:guideLst>
    </p:cSldViewPr>
  </p:slideViewPr>
  <p:outlineViewPr>
    <p:cViewPr>
      <p:scale>
        <a:sx n="33" d="100"/>
        <a:sy n="33" d="100"/>
      </p:scale>
      <p:origin x="0" y="7124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Same Side Corner Rectangle 6"/>
          <p:cNvSpPr/>
          <p:nvPr/>
        </p:nvSpPr>
        <p:spPr>
          <a:xfrm flipV="1">
            <a:off x="228600" y="4724400"/>
            <a:ext cx="8686800" cy="1828800"/>
          </a:xfrm>
          <a:prstGeom prst="round2SameRect">
            <a:avLst>
              <a:gd name="adj1" fmla="val 10784"/>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 Same Side Corner Rectangle 7"/>
          <p:cNvSpPr/>
          <p:nvPr/>
        </p:nvSpPr>
        <p:spPr>
          <a:xfrm>
            <a:off x="228600" y="228600"/>
            <a:ext cx="8686800" cy="4419600"/>
          </a:xfrm>
          <a:prstGeom prst="round2SameRect">
            <a:avLst>
              <a:gd name="adj1" fmla="val 2821"/>
              <a:gd name="adj2" fmla="val 0"/>
            </a:avLst>
          </a:prstGeom>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ctrTitle"/>
          </p:nvPr>
        </p:nvSpPr>
        <p:spPr>
          <a:xfrm>
            <a:off x="609600" y="533400"/>
            <a:ext cx="7924800" cy="3886201"/>
          </a:xfrm>
        </p:spPr>
        <p:txBody>
          <a:bodyPr>
            <a:normAutofit/>
          </a:bodyPr>
          <a:lstStyle>
            <a:lvl1pPr algn="ctr">
              <a:defRPr sz="4800">
                <a:effectLst/>
              </a:defRPr>
            </a:lvl1pPr>
          </a:lstStyle>
          <a:p>
            <a:r>
              <a:rPr lang="en-US" smtClean="0"/>
              <a:t>Click to edit Master title style</a:t>
            </a:r>
            <a:endParaRPr lang="en-US" dirty="0"/>
          </a:p>
        </p:txBody>
      </p:sp>
      <p:sp>
        <p:nvSpPr>
          <p:cNvPr id="3" name="Rectangle 2"/>
          <p:cNvSpPr>
            <a:spLocks noGrp="1"/>
          </p:cNvSpPr>
          <p:nvPr>
            <p:ph type="subTitle" idx="1"/>
          </p:nvPr>
        </p:nvSpPr>
        <p:spPr>
          <a:xfrm>
            <a:off x="304800" y="4800600"/>
            <a:ext cx="8534400" cy="1600200"/>
          </a:xfrm>
        </p:spPr>
        <p:txBody>
          <a:bodyPr anchor="ctr">
            <a:normAutofit/>
          </a:bodyPr>
          <a:lstStyle>
            <a:lvl1pPr marL="0" indent="0" algn="ctr">
              <a:buNone/>
              <a:defRPr sz="28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Rectangle 3"/>
          <p:cNvSpPr>
            <a:spLocks noGrp="1"/>
          </p:cNvSpPr>
          <p:nvPr>
            <p:ph type="dt" sz="half" idx="10"/>
          </p:nvPr>
        </p:nvSpPr>
        <p:spPr>
          <a:xfrm>
            <a:off x="228600" y="6553200"/>
            <a:ext cx="2133600" cy="287782"/>
          </a:xfrm>
        </p:spPr>
        <p:txBody>
          <a:bodyPr/>
          <a:lstStyle/>
          <a:p>
            <a:fld id="{5D19D474-5C19-45CD-B7E1-FE5BED3B943C}" type="datetimeFigureOut">
              <a:rPr lang="en-US" smtClean="0"/>
              <a:pPr/>
              <a:t>4/22/2014</a:t>
            </a:fld>
            <a:endParaRPr lang="en-US"/>
          </a:p>
        </p:txBody>
      </p:sp>
      <p:sp>
        <p:nvSpPr>
          <p:cNvPr id="5" name="Rectangle 4"/>
          <p:cNvSpPr>
            <a:spLocks noGrp="1"/>
          </p:cNvSpPr>
          <p:nvPr>
            <p:ph type="ftr" sz="quarter" idx="11"/>
          </p:nvPr>
        </p:nvSpPr>
        <p:spPr>
          <a:xfrm>
            <a:off x="2895600" y="6553200"/>
            <a:ext cx="3429000" cy="287782"/>
          </a:xfrm>
        </p:spPr>
        <p:txBody>
          <a:bodyPr/>
          <a:lstStyle/>
          <a:p>
            <a:endParaRPr lang="en-US"/>
          </a:p>
        </p:txBody>
      </p:sp>
      <p:sp>
        <p:nvSpPr>
          <p:cNvPr id="6" name="Rectangle 5"/>
          <p:cNvSpPr>
            <a:spLocks noGrp="1"/>
          </p:cNvSpPr>
          <p:nvPr>
            <p:ph type="sldNum" sz="quarter" idx="12"/>
          </p:nvPr>
        </p:nvSpPr>
        <p:spPr>
          <a:xfrm>
            <a:off x="6858000" y="6553200"/>
            <a:ext cx="2057400" cy="287782"/>
          </a:xfrm>
        </p:spPr>
        <p:txBody>
          <a:bodyPr/>
          <a:lstStyle/>
          <a:p>
            <a:fld id="{11DFF230-FA08-4EFB-AC30-3959A4F00E5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dt" sz="half" idx="10"/>
          </p:nvPr>
        </p:nvSpPr>
        <p:spPr/>
        <p:txBody>
          <a:bodyPr/>
          <a:lstStyle/>
          <a:p>
            <a:fld id="{5D19D474-5C19-45CD-B7E1-FE5BED3B943C}" type="datetimeFigureOut">
              <a:rPr lang="en-US" smtClean="0"/>
              <a:pPr/>
              <a:t>4/22/2014</a:t>
            </a:fld>
            <a:endParaRPr lang="en-US"/>
          </a:p>
        </p:txBody>
      </p:sp>
      <p:sp>
        <p:nvSpPr>
          <p:cNvPr id="5" name="Rectangle 4"/>
          <p:cNvSpPr>
            <a:spLocks noGrp="1"/>
          </p:cNvSpPr>
          <p:nvPr>
            <p:ph type="ftr" sz="quarter" idx="11"/>
          </p:nvPr>
        </p:nvSpPr>
        <p:spPr/>
        <p:txBody>
          <a:bodyPr/>
          <a:lstStyle/>
          <a:p>
            <a:endParaRPr lang="en-US"/>
          </a:p>
        </p:txBody>
      </p:sp>
      <p:sp>
        <p:nvSpPr>
          <p:cNvPr id="6" name="Rectangle 5"/>
          <p:cNvSpPr>
            <a:spLocks noGrp="1"/>
          </p:cNvSpPr>
          <p:nvPr>
            <p:ph type="sldNum" sz="quarter" idx="12"/>
          </p:nvPr>
        </p:nvSpPr>
        <p:spPr/>
        <p:txBody>
          <a:bodyPr/>
          <a:lstStyle/>
          <a:p>
            <a:fld id="{11DFF230-FA08-4EFB-AC30-3959A4F00E5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3" name="Rectangle 2"/>
          <p:cNvSpPr>
            <a:spLocks noGrp="1"/>
          </p:cNvSpPr>
          <p:nvPr>
            <p:ph type="body" orient="vert" idx="1"/>
          </p:nvPr>
        </p:nvSpPr>
        <p:spPr>
          <a:xfrm>
            <a:off x="457200" y="274638"/>
            <a:ext cx="6400800" cy="6049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type="dt" sz="half" idx="10"/>
          </p:nvPr>
        </p:nvSpPr>
        <p:spPr/>
        <p:txBody>
          <a:bodyPr/>
          <a:lstStyle/>
          <a:p>
            <a:fld id="{5D19D474-5C19-45CD-B7E1-FE5BED3B943C}" type="datetimeFigureOut">
              <a:rPr lang="en-US" smtClean="0"/>
              <a:pPr/>
              <a:t>4/22/2014</a:t>
            </a:fld>
            <a:endParaRPr lang="en-US"/>
          </a:p>
        </p:txBody>
      </p:sp>
      <p:sp>
        <p:nvSpPr>
          <p:cNvPr id="5" name="Rectangle 4"/>
          <p:cNvSpPr>
            <a:spLocks noGrp="1"/>
          </p:cNvSpPr>
          <p:nvPr>
            <p:ph type="ftr" sz="quarter" idx="11"/>
          </p:nvPr>
        </p:nvSpPr>
        <p:spPr/>
        <p:txBody>
          <a:bodyPr/>
          <a:lstStyle/>
          <a:p>
            <a:endParaRPr lang="en-US"/>
          </a:p>
        </p:txBody>
      </p:sp>
      <p:sp>
        <p:nvSpPr>
          <p:cNvPr id="6" name="Rectangle 5"/>
          <p:cNvSpPr>
            <a:spLocks noGrp="1"/>
          </p:cNvSpPr>
          <p:nvPr>
            <p:ph type="sldNum" sz="quarter" idx="12"/>
          </p:nvPr>
        </p:nvSpPr>
        <p:spPr/>
        <p:txBody>
          <a:bodyPr/>
          <a:lstStyle/>
          <a:p>
            <a:fld id="{11DFF230-FA08-4EFB-AC30-3959A4F00E52}" type="slidenum">
              <a:rPr lang="en-US" smtClean="0"/>
              <a:pPr/>
              <a:t>‹#›</a:t>
            </a:fld>
            <a:endParaRPr lang="en-US"/>
          </a:p>
        </p:txBody>
      </p:sp>
      <p:sp>
        <p:nvSpPr>
          <p:cNvPr id="7" name="Round Same Side Corner Rectangle 6"/>
          <p:cNvSpPr/>
          <p:nvPr/>
        </p:nvSpPr>
        <p:spPr>
          <a:xfrm rot="5400000">
            <a:off x="4862513" y="2300287"/>
            <a:ext cx="6096000" cy="1952625"/>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title" orient="vert"/>
          </p:nvPr>
        </p:nvSpPr>
        <p:spPr>
          <a:xfrm>
            <a:off x="7029450" y="274638"/>
            <a:ext cx="1752600" cy="5973762"/>
          </a:xfrm>
        </p:spPr>
        <p:txBody>
          <a:bodyPr vert="eaVert"/>
          <a:lstStyle>
            <a:lvl1pPr>
              <a:defRPr>
                <a:solidFill>
                  <a:srgbClr val="FFFFFF"/>
                </a:solidFill>
              </a:defRPr>
            </a:lvl1pPr>
          </a:lstStyle>
          <a:p>
            <a:r>
              <a:rPr lang="en-US" smtClean="0"/>
              <a:t>Click to edit Master title style</a:t>
            </a:r>
            <a:endParaRPr lang="en-US" dirty="0"/>
          </a:p>
        </p:txBody>
      </p:sp>
      <p:cxnSp>
        <p:nvCxnSpPr>
          <p:cNvPr id="8" name="Straight Connector 7"/>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dirty="0"/>
          </a:p>
        </p:txBody>
      </p:sp>
      <p:sp>
        <p:nvSpPr>
          <p:cNvPr id="3" name="Rectangle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 to="" calcmode="lin" valueType="num">
                                      <p:cBhvr>
                                        <p:cTn id="10" dur="1" fill="hold"/>
                                        <p:tgtEl>
                                          <p:spTgt spid="3">
                                            <p:txEl>
                                              <p:pRg st="1" end="1"/>
                                            </p:txEl>
                                          </p:spTgt>
                                        </p:tgtEl>
                                        <p:attrNameLst>
                                          <p:attrName/>
                                        </p:attrNameLst>
                                      </p:cBhvr>
                                    </p:anim>
                                  </p:childTnLst>
                                </p:cTn>
                              </p:par>
                              <p:par>
                                <p:cTn id="11" presetID="24"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to="" calcmode="lin" valueType="num">
                                      <p:cBhvr>
                                        <p:cTn id="13" dur="1" fill="hold"/>
                                        <p:tgtEl>
                                          <p:spTgt spid="3">
                                            <p:txEl>
                                              <p:pRg st="2" end="2"/>
                                            </p:txEl>
                                          </p:spTgt>
                                        </p:tgtEl>
                                        <p:attrNameLst>
                                          <p:attrName/>
                                        </p:attrNameLst>
                                      </p:cBhvr>
                                    </p:anim>
                                  </p:childTnLst>
                                </p:cTn>
                              </p:par>
                              <p:par>
                                <p:cTn id="14" presetID="24"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 to="" calcmode="lin" valueType="num">
                                      <p:cBhvr>
                                        <p:cTn id="16" dur="1" fill="hold"/>
                                        <p:tgtEl>
                                          <p:spTgt spid="3">
                                            <p:txEl>
                                              <p:pRg st="3" end="3"/>
                                            </p:txEl>
                                          </p:spTgt>
                                        </p:tgtEl>
                                        <p:attrNameLst>
                                          <p:attrName/>
                                        </p:attrNameLst>
                                      </p:cBhvr>
                                    </p:anim>
                                  </p:childTnLst>
                                </p:cTn>
                              </p:par>
                              <p:par>
                                <p:cTn id="17" presetID="24"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to="" calcmode="lin" valueType="num">
                                      <p:cBhvr>
                                        <p:cTn id="19"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4"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to="" calcmode="lin" valueType="num">
                      <p:cBhvr>
                        <p:cTn dur="1" fill="hold"/>
                        <p:tgtEl>
                          <p:spTgt spid="3"/>
                        </p:tgtEl>
                        <p:attrNameLst>
                          <p:attrName/>
                        </p:attrNameLst>
                      </p:cBhvr>
                    </p:anim>
                  </p:childTnLst>
                </p:cTn>
              </p:par>
            </p:tnLst>
          </p:tmpl>
          <p:tmpl lvl="2">
            <p:tnLst>
              <p:par>
                <p:cTn presetID="24"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 to="" calcmode="lin" valueType="num">
                      <p:cBhvr>
                        <p:cTn dur="1" fill="hold"/>
                        <p:tgtEl>
                          <p:spTgt spid="3"/>
                        </p:tgtEl>
                        <p:attrNameLst>
                          <p:attrName/>
                        </p:attrNameLst>
                      </p:cBhvr>
                    </p:anim>
                  </p:childTnLst>
                </p:cTn>
              </p:par>
            </p:tnLst>
          </p:tmpl>
          <p:tmpl lvl="3">
            <p:tnLst>
              <p:par>
                <p:cTn presetID="24"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 to="" calcmode="lin" valueType="num">
                      <p:cBhvr>
                        <p:cTn dur="1" fill="hold"/>
                        <p:tgtEl>
                          <p:spTgt spid="3"/>
                        </p:tgtEl>
                        <p:attrNameLst>
                          <p:attrName/>
                        </p:attrNameLst>
                      </p:cBhvr>
                    </p:anim>
                  </p:childTnLst>
                </p:cTn>
              </p:par>
            </p:tnLst>
          </p:tmpl>
          <p:tmpl lvl="4">
            <p:tnLst>
              <p:par>
                <p:cTn presetID="24"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 to="" calcmode="lin" valueType="num">
                      <p:cBhvr>
                        <p:cTn dur="1" fill="hold"/>
                        <p:tgtEl>
                          <p:spTgt spid="3"/>
                        </p:tgtEl>
                        <p:attrNameLst>
                          <p:attrName/>
                        </p:attrNameLst>
                      </p:cBhvr>
                    </p:anim>
                  </p:childTnLst>
                </p:cTn>
              </p:par>
            </p:tnLst>
          </p:tmpl>
          <p:tmpl lvl="5">
            <p:tnLst>
              <p:par>
                <p:cTn presetID="24"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 to="" calcmode="lin" valueType="num">
                      <p:cBhvr>
                        <p:cTn dur="1" fill="hold"/>
                        <p:tgtEl>
                          <p:spTgt spid="3"/>
                        </p:tgtEl>
                        <p:attrNameLst>
                          <p:attrName/>
                        </p:attrNameLst>
                      </p:cBhvr>
                    </p:anim>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ound Same Side Corner Rectangle 7"/>
          <p:cNvSpPr/>
          <p:nvPr/>
        </p:nvSpPr>
        <p:spPr>
          <a:xfrm>
            <a:off x="228600" y="228600"/>
            <a:ext cx="8686800" cy="4953000"/>
          </a:xfrm>
          <a:prstGeom prst="round2SameRect">
            <a:avLst>
              <a:gd name="adj1" fmla="val 2821"/>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 Same Side Corner Rectangle 6"/>
          <p:cNvSpPr/>
          <p:nvPr/>
        </p:nvSpPr>
        <p:spPr>
          <a:xfrm flipV="1">
            <a:off x="228600" y="5257800"/>
            <a:ext cx="8686800" cy="1295400"/>
          </a:xfrm>
          <a:prstGeom prst="round2SameRect">
            <a:avLst>
              <a:gd name="adj1" fmla="val 10784"/>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title"/>
          </p:nvPr>
        </p:nvSpPr>
        <p:spPr>
          <a:xfrm>
            <a:off x="685800" y="838200"/>
            <a:ext cx="7772400" cy="4191000"/>
          </a:xfrm>
        </p:spPr>
        <p:txBody>
          <a:bodyPr anchor="ctr"/>
          <a:lstStyle>
            <a:lvl1pPr algn="ctr">
              <a:defRPr sz="4800" b="0" cap="none" baseline="0">
                <a:solidFill>
                  <a:schemeClr val="bg2"/>
                </a:solidFill>
                <a:effectLst/>
              </a:defRPr>
            </a:lvl1pPr>
          </a:lstStyle>
          <a:p>
            <a:r>
              <a:rPr lang="en-US" smtClean="0"/>
              <a:t>Click to edit Master title style</a:t>
            </a:r>
            <a:endParaRPr lang="en-US" dirty="0"/>
          </a:p>
        </p:txBody>
      </p:sp>
      <p:sp>
        <p:nvSpPr>
          <p:cNvPr id="3" name="Rectangle 2"/>
          <p:cNvSpPr>
            <a:spLocks noGrp="1"/>
          </p:cNvSpPr>
          <p:nvPr>
            <p:ph type="body" idx="1"/>
          </p:nvPr>
        </p:nvSpPr>
        <p:spPr>
          <a:xfrm>
            <a:off x="722313" y="5410200"/>
            <a:ext cx="7772400" cy="1042987"/>
          </a:xfrm>
        </p:spPr>
        <p:txBody>
          <a:bodyPr anchor="ctr">
            <a:normAutofit/>
          </a:bodyPr>
          <a:lstStyle>
            <a:lvl1pPr marL="0" indent="0" algn="ctr">
              <a:buNone/>
              <a:defRPr sz="28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Rectangle 3"/>
          <p:cNvSpPr>
            <a:spLocks noGrp="1"/>
          </p:cNvSpPr>
          <p:nvPr>
            <p:ph type="dt" sz="half" idx="10"/>
          </p:nvPr>
        </p:nvSpPr>
        <p:spPr/>
        <p:txBody>
          <a:bodyPr/>
          <a:lstStyle/>
          <a:p>
            <a:fld id="{5D19D474-5C19-45CD-B7E1-FE5BED3B943C}" type="datetimeFigureOut">
              <a:rPr lang="en-US" smtClean="0"/>
              <a:pPr/>
              <a:t>4/22/2014</a:t>
            </a:fld>
            <a:endParaRPr lang="en-US"/>
          </a:p>
        </p:txBody>
      </p:sp>
      <p:sp>
        <p:nvSpPr>
          <p:cNvPr id="5" name="Rectangle 4"/>
          <p:cNvSpPr>
            <a:spLocks noGrp="1"/>
          </p:cNvSpPr>
          <p:nvPr>
            <p:ph type="ftr" sz="quarter" idx="11"/>
          </p:nvPr>
        </p:nvSpPr>
        <p:spPr/>
        <p:txBody>
          <a:bodyPr/>
          <a:lstStyle/>
          <a:p>
            <a:endParaRPr lang="en-US"/>
          </a:p>
        </p:txBody>
      </p:sp>
      <p:sp>
        <p:nvSpPr>
          <p:cNvPr id="6" name="Rectangle 5"/>
          <p:cNvSpPr>
            <a:spLocks noGrp="1"/>
          </p:cNvSpPr>
          <p:nvPr>
            <p:ph type="sldNum" sz="quarter" idx="12"/>
          </p:nvPr>
        </p:nvSpPr>
        <p:spPr/>
        <p:txBody>
          <a:bodyPr/>
          <a:lstStyle/>
          <a:p>
            <a:fld id="{11DFF230-FA08-4EFB-AC30-3959A4F00E5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301752"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sz="half" idx="2"/>
          </p:nvPr>
        </p:nvSpPr>
        <p:spPr>
          <a:xfrm>
            <a:off x="4648200"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dt" sz="half" idx="10"/>
          </p:nvPr>
        </p:nvSpPr>
        <p:spPr/>
        <p:txBody>
          <a:bodyPr/>
          <a:lstStyle/>
          <a:p>
            <a:fld id="{5D19D474-5C19-45CD-B7E1-FE5BED3B943C}" type="datetimeFigureOut">
              <a:rPr lang="en-US" smtClean="0"/>
              <a:pPr/>
              <a:t>4/22/2014</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11DFF230-FA08-4EFB-AC30-3959A4F00E5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defRPr/>
            </a:lvl1pPr>
          </a:lstStyle>
          <a:p>
            <a:r>
              <a:rPr lang="en-US" smtClean="0"/>
              <a:t>Click to edit Master title style</a:t>
            </a:r>
            <a:endParaRPr lang="en-US"/>
          </a:p>
        </p:txBody>
      </p:sp>
      <p:sp>
        <p:nvSpPr>
          <p:cNvPr id="3" name="Rectangle 2"/>
          <p:cNvSpPr>
            <a:spLocks noGrp="1"/>
          </p:cNvSpPr>
          <p:nvPr>
            <p:ph type="body" idx="1"/>
          </p:nvPr>
        </p:nvSpPr>
        <p:spPr>
          <a:xfrm>
            <a:off x="301752"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301752"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body" sz="quarter" idx="3"/>
          </p:nvPr>
        </p:nvSpPr>
        <p:spPr>
          <a:xfrm>
            <a:off x="4645024"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4645024"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a:spLocks noGrp="1"/>
          </p:cNvSpPr>
          <p:nvPr>
            <p:ph type="dt" sz="half" idx="10"/>
          </p:nvPr>
        </p:nvSpPr>
        <p:spPr/>
        <p:txBody>
          <a:bodyPr/>
          <a:lstStyle/>
          <a:p>
            <a:fld id="{5D19D474-5C19-45CD-B7E1-FE5BED3B943C}" type="datetimeFigureOut">
              <a:rPr lang="en-US" smtClean="0"/>
              <a:pPr/>
              <a:t>4/22/2014</a:t>
            </a:fld>
            <a:endParaRPr lang="en-US"/>
          </a:p>
        </p:txBody>
      </p:sp>
      <p:sp>
        <p:nvSpPr>
          <p:cNvPr id="8" name="Rectangle 7"/>
          <p:cNvSpPr>
            <a:spLocks noGrp="1"/>
          </p:cNvSpPr>
          <p:nvPr>
            <p:ph type="ftr" sz="quarter" idx="11"/>
          </p:nvPr>
        </p:nvSpPr>
        <p:spPr/>
        <p:txBody>
          <a:bodyPr/>
          <a:lstStyle/>
          <a:p>
            <a:endParaRPr lang="en-US"/>
          </a:p>
        </p:txBody>
      </p:sp>
      <p:sp>
        <p:nvSpPr>
          <p:cNvPr id="9" name="Rectangle 8"/>
          <p:cNvSpPr>
            <a:spLocks noGrp="1"/>
          </p:cNvSpPr>
          <p:nvPr>
            <p:ph type="sldNum" sz="quarter" idx="12"/>
          </p:nvPr>
        </p:nvSpPr>
        <p:spPr/>
        <p:txBody>
          <a:bodyPr/>
          <a:lstStyle/>
          <a:p>
            <a:fld id="{11DFF230-FA08-4EFB-AC30-3959A4F00E5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type="dt" sz="half" idx="10"/>
          </p:nvPr>
        </p:nvSpPr>
        <p:spPr/>
        <p:txBody>
          <a:bodyPr/>
          <a:lstStyle/>
          <a:p>
            <a:fld id="{5D19D474-5C19-45CD-B7E1-FE5BED3B943C}" type="datetimeFigureOut">
              <a:rPr lang="en-US" smtClean="0"/>
              <a:pPr/>
              <a:t>4/22/2014</a:t>
            </a:fld>
            <a:endParaRPr lang="en-US"/>
          </a:p>
        </p:txBody>
      </p:sp>
      <p:sp>
        <p:nvSpPr>
          <p:cNvPr id="4" name="Rectangle 3"/>
          <p:cNvSpPr>
            <a:spLocks noGrp="1"/>
          </p:cNvSpPr>
          <p:nvPr>
            <p:ph type="ftr" sz="quarter" idx="11"/>
          </p:nvPr>
        </p:nvSpPr>
        <p:spPr/>
        <p:txBody>
          <a:bodyPr/>
          <a:lstStyle/>
          <a:p>
            <a:endParaRPr lang="en-US"/>
          </a:p>
        </p:txBody>
      </p:sp>
      <p:sp>
        <p:nvSpPr>
          <p:cNvPr id="5" name="Rectangle 4"/>
          <p:cNvSpPr>
            <a:spLocks noGrp="1"/>
          </p:cNvSpPr>
          <p:nvPr>
            <p:ph type="sldNum" sz="quarter" idx="12"/>
          </p:nvPr>
        </p:nvSpPr>
        <p:spPr/>
        <p:txBody>
          <a:bodyPr/>
          <a:lstStyle/>
          <a:p>
            <a:fld id="{11DFF230-FA08-4EFB-AC30-3959A4F00E5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Grp="1"/>
          </p:cNvSpPr>
          <p:nvPr>
            <p:ph type="dt" sz="half" idx="10"/>
          </p:nvPr>
        </p:nvSpPr>
        <p:spPr/>
        <p:txBody>
          <a:bodyPr/>
          <a:lstStyle/>
          <a:p>
            <a:fld id="{5D19D474-5C19-45CD-B7E1-FE5BED3B943C}" type="datetimeFigureOut">
              <a:rPr lang="en-US" smtClean="0"/>
              <a:pPr/>
              <a:t>4/22/2014</a:t>
            </a:fld>
            <a:endParaRPr lang="en-US"/>
          </a:p>
        </p:txBody>
      </p:sp>
      <p:sp>
        <p:nvSpPr>
          <p:cNvPr id="3" name="Rectangle 2"/>
          <p:cNvSpPr>
            <a:spLocks noGrp="1"/>
          </p:cNvSpPr>
          <p:nvPr>
            <p:ph type="ftr" sz="quarter" idx="11"/>
          </p:nvPr>
        </p:nvSpPr>
        <p:spPr/>
        <p:txBody>
          <a:bodyPr/>
          <a:lstStyle/>
          <a:p>
            <a:endParaRPr lang="en-US"/>
          </a:p>
        </p:txBody>
      </p:sp>
      <p:sp>
        <p:nvSpPr>
          <p:cNvPr id="4" name="Rectangle 3"/>
          <p:cNvSpPr>
            <a:spLocks noGrp="1"/>
          </p:cNvSpPr>
          <p:nvPr>
            <p:ph type="sldNum" sz="quarter" idx="12"/>
          </p:nvPr>
        </p:nvSpPr>
        <p:spPr/>
        <p:txBody>
          <a:bodyPr/>
          <a:lstStyle/>
          <a:p>
            <a:fld id="{11DFF230-FA08-4EFB-AC30-3959A4F00E5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ound Same Side Corner Rectangle 7"/>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title"/>
          </p:nvPr>
        </p:nvSpPr>
        <p:spPr>
          <a:xfrm>
            <a:off x="304800" y="228600"/>
            <a:ext cx="4495800" cy="1143000"/>
          </a:xfrm>
        </p:spPr>
        <p:txBody>
          <a:bodyPr anchor="ctr"/>
          <a:lstStyle>
            <a:lvl1pPr algn="l">
              <a:defRPr sz="2800" b="0"/>
            </a:lvl1pPr>
          </a:lstStyle>
          <a:p>
            <a:r>
              <a:rPr lang="en-US" smtClean="0"/>
              <a:t>Click to edit Master title style</a:t>
            </a:r>
            <a:endParaRPr lang="en-US" dirty="0"/>
          </a:p>
        </p:txBody>
      </p:sp>
      <p:sp>
        <p:nvSpPr>
          <p:cNvPr id="3" name="Rectangle 2"/>
          <p:cNvSpPr>
            <a:spLocks noGrp="1"/>
          </p:cNvSpPr>
          <p:nvPr>
            <p:ph idx="1"/>
          </p:nvPr>
        </p:nvSpPr>
        <p:spPr>
          <a:xfrm>
            <a:off x="228600" y="1600200"/>
            <a:ext cx="8686800" cy="4724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dt" sz="half" idx="10"/>
          </p:nvPr>
        </p:nvSpPr>
        <p:spPr/>
        <p:txBody>
          <a:bodyPr/>
          <a:lstStyle/>
          <a:p>
            <a:fld id="{5D19D474-5C19-45CD-B7E1-FE5BED3B943C}" type="datetimeFigureOut">
              <a:rPr lang="en-US" smtClean="0"/>
              <a:pPr/>
              <a:t>4/22/2014</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11DFF230-FA08-4EFB-AC30-3959A4F00E52}" type="slidenum">
              <a:rPr lang="en-US" smtClean="0"/>
              <a:pPr/>
              <a:t>‹#›</a:t>
            </a:fld>
            <a:endParaRPr lang="en-US"/>
          </a:p>
        </p:txBody>
      </p:sp>
      <p:cxnSp>
        <p:nvCxnSpPr>
          <p:cNvPr id="9" name="Straight Connector 8"/>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 useBgFill="1">
        <p:nvSpPr>
          <p:cNvPr id="10" name="Rectangle 9"/>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lgn="l">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ound Same Side Corner Rectangle 7"/>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a:spLocks noGrp="1"/>
          </p:cNvSpPr>
          <p:nvPr>
            <p:ph type="pic" idx="1"/>
          </p:nvPr>
        </p:nvSpPr>
        <p:spPr>
          <a:xfrm>
            <a:off x="228600" y="1524000"/>
            <a:ext cx="8686800" cy="4910328"/>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Rectangle 4"/>
          <p:cNvSpPr>
            <a:spLocks noGrp="1"/>
          </p:cNvSpPr>
          <p:nvPr>
            <p:ph type="dt" sz="half" idx="10"/>
          </p:nvPr>
        </p:nvSpPr>
        <p:spPr/>
        <p:txBody>
          <a:bodyPr/>
          <a:lstStyle/>
          <a:p>
            <a:fld id="{5D19D474-5C19-45CD-B7E1-FE5BED3B943C}" type="datetimeFigureOut">
              <a:rPr lang="en-US" smtClean="0"/>
              <a:pPr/>
              <a:t>4/22/2014</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11DFF230-FA08-4EFB-AC30-3959A4F00E52}" type="slidenum">
              <a:rPr lang="en-US" smtClean="0"/>
              <a:pPr/>
              <a:t>‹#›</a:t>
            </a:fld>
            <a:endParaRPr lang="en-US"/>
          </a:p>
        </p:txBody>
      </p:sp>
      <p:sp useBgFill="1">
        <p:nvSpPr>
          <p:cNvPr id="9" name="Rectangle 8"/>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title"/>
          </p:nvPr>
        </p:nvSpPr>
        <p:spPr>
          <a:xfrm>
            <a:off x="304800" y="228600"/>
            <a:ext cx="4495800" cy="1143000"/>
          </a:xfrm>
        </p:spPr>
        <p:txBody>
          <a:bodyPr anchor="ctr"/>
          <a:lstStyle>
            <a:lvl1pPr algn="l">
              <a:defRPr sz="2800" b="0"/>
            </a:lvl1pPr>
          </a:lstStyle>
          <a:p>
            <a:r>
              <a:rPr lang="en-US" smtClean="0"/>
              <a:t>Click to edit Master title style</a:t>
            </a:r>
            <a:endParaRPr lang="en-US" dirty="0"/>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1" name="Straight Connector 10"/>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ound Same Side Corner Rectangle 6"/>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04800" y="274638"/>
            <a:ext cx="85344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04800" y="1600200"/>
            <a:ext cx="85344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28600" y="6520942"/>
            <a:ext cx="2133600" cy="320040"/>
          </a:xfrm>
          <a:prstGeom prst="rect">
            <a:avLst/>
          </a:prstGeom>
        </p:spPr>
        <p:txBody>
          <a:bodyPr vert="horz" lIns="91440" tIns="45720" rIns="91440" bIns="45720" rtlCol="0" anchor="ctr"/>
          <a:lstStyle>
            <a:lvl1pPr algn="l">
              <a:defRPr sz="1200">
                <a:solidFill>
                  <a:schemeClr val="tx2"/>
                </a:solidFill>
              </a:defRPr>
            </a:lvl1pPr>
          </a:lstStyle>
          <a:p>
            <a:fld id="{5D19D474-5C19-45CD-B7E1-FE5BED3B943C}" type="datetimeFigureOut">
              <a:rPr lang="en-US" smtClean="0"/>
              <a:pPr/>
              <a:t>4/22/2014</a:t>
            </a:fld>
            <a:endParaRPr lang="en-US"/>
          </a:p>
        </p:txBody>
      </p:sp>
      <p:sp>
        <p:nvSpPr>
          <p:cNvPr id="5" name="Footer Placeholder 4"/>
          <p:cNvSpPr>
            <a:spLocks noGrp="1"/>
          </p:cNvSpPr>
          <p:nvPr>
            <p:ph type="ftr" sz="quarter" idx="3"/>
          </p:nvPr>
        </p:nvSpPr>
        <p:spPr>
          <a:xfrm>
            <a:off x="2895600" y="6520942"/>
            <a:ext cx="3429000" cy="320040"/>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781800" y="6520942"/>
            <a:ext cx="2133600" cy="320040"/>
          </a:xfrm>
          <a:prstGeom prst="rect">
            <a:avLst/>
          </a:prstGeom>
        </p:spPr>
        <p:txBody>
          <a:bodyPr vert="horz" lIns="91440" tIns="45720" rIns="91440" bIns="45720" rtlCol="0" anchor="ctr"/>
          <a:lstStyle>
            <a:lvl1pPr algn="r">
              <a:defRPr sz="1200">
                <a:solidFill>
                  <a:schemeClr val="tx2"/>
                </a:solidFill>
              </a:defRPr>
            </a:lvl1pPr>
          </a:lstStyle>
          <a:p>
            <a:fld id="{11DFF230-FA08-4EFB-AC30-3959A4F00E52}" type="slidenum">
              <a:rPr lang="en-US" smtClean="0"/>
              <a:pPr/>
              <a:t>‹#›</a:t>
            </a:fld>
            <a:endParaRPr lang="en-US"/>
          </a:p>
        </p:txBody>
      </p:sp>
      <p:cxnSp>
        <p:nvCxnSpPr>
          <p:cNvPr id="8" name="Straight Connector 7"/>
          <p:cNvCxnSpPr/>
          <p:nvPr/>
        </p:nvCxnSpPr>
        <p:spPr>
          <a:xfrm>
            <a:off x="228600" y="6524625"/>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600" kern="1200">
          <a:solidFill>
            <a:srgbClr val="FFFFFF"/>
          </a:solidFill>
          <a:effectLst/>
          <a:latin typeface="+mj-lt"/>
          <a:ea typeface="+mj-ea"/>
          <a:cs typeface="+mj-cs"/>
        </a:defRPr>
      </a:lvl1pPr>
    </p:titleStyle>
    <p:bodyStyle>
      <a:lvl1pPr marL="274320" indent="-274320" algn="l" defTabSz="914400" rtl="0" eaLnBrk="1" latinLnBrk="0" hangingPunct="1">
        <a:spcBef>
          <a:spcPct val="20000"/>
        </a:spcBef>
        <a:buClr>
          <a:schemeClr val="accent2"/>
        </a:buClr>
        <a:buSzPct val="85000"/>
        <a:buFont typeface="Wingdings 2" pitchFamily="18" charset="2"/>
        <a:buChar char=""/>
        <a:defRPr sz="2800" kern="1200">
          <a:solidFill>
            <a:schemeClr val="tx1"/>
          </a:solidFill>
          <a:latin typeface="+mn-lt"/>
          <a:ea typeface="+mn-ea"/>
          <a:cs typeface="+mn-cs"/>
        </a:defRPr>
      </a:lvl1pPr>
      <a:lvl2pPr marL="548640" indent="-228600" algn="l" defTabSz="914400" rtl="0" eaLnBrk="1" latinLnBrk="0" hangingPunct="1">
        <a:spcBef>
          <a:spcPct val="20000"/>
        </a:spcBef>
        <a:buClr>
          <a:schemeClr val="accent2"/>
        </a:buClr>
        <a:buSzPct val="85000"/>
        <a:buFont typeface="Wingdings 2" pitchFamily="18" charset="2"/>
        <a:buChar char=""/>
        <a:defRPr sz="2400" kern="1200">
          <a:solidFill>
            <a:schemeClr val="tx1"/>
          </a:solidFill>
          <a:latin typeface="+mn-lt"/>
          <a:ea typeface="+mn-ea"/>
          <a:cs typeface="+mn-cs"/>
        </a:defRPr>
      </a:lvl2pPr>
      <a:lvl3pPr marL="731520" indent="-18288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3pPr>
      <a:lvl4pPr marL="1005840" indent="-182880" algn="l" defTabSz="914400" rtl="0" eaLnBrk="1" latinLnBrk="0" hangingPunct="1">
        <a:spcBef>
          <a:spcPct val="20000"/>
        </a:spcBef>
        <a:buClr>
          <a:schemeClr val="accent2"/>
        </a:buClr>
        <a:buSzPct val="100000"/>
        <a:buFont typeface="Arial" pitchFamily="34" charset="0"/>
        <a:buChar char="•"/>
        <a:defRPr sz="1800" kern="1200">
          <a:solidFill>
            <a:schemeClr val="tx2"/>
          </a:solidFill>
          <a:latin typeface="+mn-lt"/>
          <a:ea typeface="+mn-ea"/>
          <a:cs typeface="+mn-cs"/>
        </a:defRPr>
      </a:lvl4pPr>
      <a:lvl5pPr marL="1280160" indent="-182880" algn="l" defTabSz="914400" rtl="0" eaLnBrk="1" latinLnBrk="0" hangingPunct="1">
        <a:spcBef>
          <a:spcPct val="20000"/>
        </a:spcBef>
        <a:buClr>
          <a:schemeClr val="accent2"/>
        </a:buClr>
        <a:buFont typeface="Arial" pitchFamily="34" charset="0"/>
        <a:buChar char="•"/>
        <a:defRPr sz="1800" kern="1200">
          <a:solidFill>
            <a:schemeClr val="tx1"/>
          </a:solidFill>
          <a:latin typeface="+mn-lt"/>
          <a:ea typeface="+mn-ea"/>
          <a:cs typeface="+mn-cs"/>
        </a:defRPr>
      </a:lvl5pPr>
      <a:lvl6pPr marL="1463040" indent="-182880" algn="l" defTabSz="914400" rtl="0" eaLnBrk="1" latinLnBrk="0" hangingPunct="1">
        <a:spcBef>
          <a:spcPct val="20000"/>
        </a:spcBef>
        <a:buClr>
          <a:schemeClr val="accent2"/>
        </a:buClr>
        <a:buFont typeface="Arial" pitchFamily="34" charset="0"/>
        <a:buChar char="•"/>
        <a:defRPr sz="1600" kern="1200">
          <a:solidFill>
            <a:schemeClr val="tx2"/>
          </a:solidFill>
          <a:latin typeface="+mn-lt"/>
          <a:ea typeface="+mn-ea"/>
          <a:cs typeface="+mn-cs"/>
        </a:defRPr>
      </a:lvl6pPr>
      <a:lvl7pPr marL="1737360" indent="-182880" algn="l" defTabSz="914400" rtl="0" eaLnBrk="1" latinLnBrk="0" hangingPunct="1">
        <a:spcBef>
          <a:spcPct val="20000"/>
        </a:spcBef>
        <a:buClr>
          <a:schemeClr val="accent2"/>
        </a:buClr>
        <a:buFont typeface="Arial" pitchFamily="34" charset="0"/>
        <a:buChar char="•"/>
        <a:defRPr sz="1600" kern="1200">
          <a:solidFill>
            <a:schemeClr val="tx1"/>
          </a:solidFill>
          <a:latin typeface="+mn-lt"/>
          <a:ea typeface="+mn-ea"/>
          <a:cs typeface="+mn-cs"/>
        </a:defRPr>
      </a:lvl7pPr>
      <a:lvl8pPr marL="1920240" indent="-182880" algn="l" defTabSz="914400" rtl="0" eaLnBrk="1" latinLnBrk="0" hangingPunct="1">
        <a:spcBef>
          <a:spcPct val="20000"/>
        </a:spcBef>
        <a:buClr>
          <a:schemeClr val="accent2"/>
        </a:buClr>
        <a:buFont typeface="Arial" pitchFamily="34" charset="0"/>
        <a:buChar char="•"/>
        <a:defRPr sz="1600" kern="1200" baseline="0">
          <a:solidFill>
            <a:schemeClr val="tx2"/>
          </a:solidFill>
          <a:latin typeface="+mn-lt"/>
          <a:ea typeface="+mn-ea"/>
          <a:cs typeface="+mn-cs"/>
        </a:defRPr>
      </a:lvl8pPr>
      <a:lvl9pPr marL="2194560" indent="-182880" algn="l" defTabSz="914400" rtl="0" eaLnBrk="1" latinLnBrk="0" hangingPunct="1">
        <a:spcBef>
          <a:spcPts val="310"/>
        </a:spcBef>
        <a:buClr>
          <a:schemeClr val="accent2"/>
        </a:buClr>
        <a:buFont typeface="Arial"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t>The Lively Art of Writing</a:t>
            </a:r>
            <a:endParaRPr lang="en-US" i="1"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 Assignment- p. 24</a:t>
            </a:r>
            <a:endParaRPr lang="en-US" dirty="0"/>
          </a:p>
        </p:txBody>
      </p:sp>
      <p:sp>
        <p:nvSpPr>
          <p:cNvPr id="3" name="Content Placeholder 2"/>
          <p:cNvSpPr>
            <a:spLocks noGrp="1"/>
          </p:cNvSpPr>
          <p:nvPr>
            <p:ph idx="1"/>
          </p:nvPr>
        </p:nvSpPr>
        <p:spPr/>
        <p:txBody>
          <a:bodyPr/>
          <a:lstStyle/>
          <a:p>
            <a:r>
              <a:rPr lang="en-US" dirty="0" smtClean="0"/>
              <a:t>Due Monday, 12/16/13</a:t>
            </a:r>
          </a:p>
          <a:p>
            <a:r>
              <a:rPr lang="en-US" dirty="0" smtClean="0"/>
              <a:t>Typed, </a:t>
            </a:r>
            <a:r>
              <a:rPr lang="en-US" dirty="0" smtClean="0">
                <a:latin typeface="Times New Roman" pitchFamily="18" charset="0"/>
                <a:cs typeface="Times New Roman" pitchFamily="18" charset="0"/>
              </a:rPr>
              <a:t>12 pt. Times New Roman font</a:t>
            </a:r>
            <a:r>
              <a:rPr lang="en-US" dirty="0" smtClean="0"/>
              <a:t>, double-spaced</a:t>
            </a:r>
          </a:p>
          <a:p>
            <a:r>
              <a:rPr lang="en-US" dirty="0" smtClean="0"/>
              <a:t>MLA heading (Name, Miss MacQuarrie, English 12, 16 December 2013 in the top left-hand corner)</a:t>
            </a:r>
          </a:p>
          <a:p>
            <a:r>
              <a:rPr lang="en-US" dirty="0" smtClean="0"/>
              <a:t>Follow the directions for numbers 1-4 under Assignment.</a:t>
            </a:r>
          </a:p>
          <a:p>
            <a:r>
              <a:rPr lang="en-US" dirty="0" smtClean="0"/>
              <a:t>Save this assignment and all other writing assignments. We will return to several of these assignments throughout the year.</a:t>
            </a:r>
            <a:endParaRPr 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Pairs</a:t>
            </a:r>
            <a:endParaRPr lang="en-US" dirty="0"/>
          </a:p>
        </p:txBody>
      </p:sp>
      <p:sp>
        <p:nvSpPr>
          <p:cNvPr id="3" name="Content Placeholder 2"/>
          <p:cNvSpPr>
            <a:spLocks noGrp="1"/>
          </p:cNvSpPr>
          <p:nvPr>
            <p:ph idx="1"/>
          </p:nvPr>
        </p:nvSpPr>
        <p:spPr/>
        <p:txBody>
          <a:bodyPr/>
          <a:lstStyle/>
          <a:p>
            <a:r>
              <a:rPr lang="en-US" dirty="0" smtClean="0"/>
              <a:t>Pairs must also be balanced.</a:t>
            </a:r>
          </a:p>
          <a:p>
            <a:pPr lvl="1"/>
            <a:r>
              <a:rPr lang="en-US" dirty="0" smtClean="0"/>
              <a:t>Joined by </a:t>
            </a:r>
            <a:r>
              <a:rPr lang="en-US" i="1" dirty="0" smtClean="0"/>
              <a:t>and, but</a:t>
            </a:r>
            <a:r>
              <a:rPr lang="en-US" dirty="0" smtClean="0"/>
              <a:t>, and </a:t>
            </a:r>
            <a:r>
              <a:rPr lang="en-US" i="1" dirty="0" smtClean="0"/>
              <a:t>or</a:t>
            </a:r>
          </a:p>
          <a:p>
            <a:pPr lvl="1"/>
            <a:r>
              <a:rPr lang="en-US" dirty="0" smtClean="0"/>
              <a:t>Joined by other conjunctions</a:t>
            </a:r>
          </a:p>
          <a:p>
            <a:pPr lvl="1"/>
            <a:r>
              <a:rPr lang="en-US" dirty="0" smtClean="0"/>
              <a:t>Elements following transitions</a:t>
            </a:r>
          </a:p>
          <a:p>
            <a:endParaRPr 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48640" marR="0" lvl="1" indent="-228600" algn="ctr" defTabSz="914400" rtl="0" eaLnBrk="1" fontAlgn="auto" latinLnBrk="0" hangingPunct="1">
              <a:lnSpc>
                <a:spcPct val="100000"/>
              </a:lnSpc>
              <a:spcBef>
                <a:spcPct val="20000"/>
              </a:spcBef>
              <a:spcAft>
                <a:spcPts val="0"/>
              </a:spcAft>
              <a:tabLst/>
              <a:defRPr/>
            </a:pPr>
            <a:r>
              <a:rPr kumimoji="0" lang="en-US" sz="3600" b="0" i="1" u="none" strike="noStrike" kern="1200" cap="none" spc="0" normalizeH="0" baseline="0" noProof="0" dirty="0" smtClean="0">
                <a:ln>
                  <a:noFill/>
                </a:ln>
                <a:solidFill>
                  <a:schemeClr val="bg1"/>
                </a:solidFill>
                <a:effectLst/>
                <a:uLnTx/>
                <a:uFillTx/>
                <a:latin typeface="+mj-lt"/>
                <a:ea typeface="+mn-ea"/>
                <a:cs typeface="+mn-cs"/>
              </a:rPr>
              <a:t>And, But, </a:t>
            </a:r>
            <a:r>
              <a:rPr kumimoji="0" lang="en-US" sz="3600" b="0" u="none" strike="noStrike" kern="1200" cap="none" spc="0" normalizeH="0" baseline="0" noProof="0" dirty="0" smtClean="0">
                <a:ln>
                  <a:noFill/>
                </a:ln>
                <a:solidFill>
                  <a:schemeClr val="bg1"/>
                </a:solidFill>
                <a:effectLst/>
                <a:uLnTx/>
                <a:uFillTx/>
                <a:latin typeface="+mj-lt"/>
                <a:ea typeface="+mn-ea"/>
                <a:cs typeface="+mn-cs"/>
              </a:rPr>
              <a:t>and </a:t>
            </a:r>
            <a:r>
              <a:rPr kumimoji="0" lang="en-US" sz="3600" b="0" i="1" u="none" strike="noStrike" kern="1200" cap="none" spc="0" normalizeH="0" baseline="0" noProof="0" dirty="0" smtClean="0">
                <a:ln>
                  <a:noFill/>
                </a:ln>
                <a:solidFill>
                  <a:schemeClr val="bg1"/>
                </a:solidFill>
                <a:effectLst/>
                <a:uLnTx/>
                <a:uFillTx/>
                <a:latin typeface="+mj-lt"/>
                <a:ea typeface="+mn-ea"/>
                <a:cs typeface="+mn-cs"/>
              </a:rPr>
              <a:t>Or-</a:t>
            </a:r>
            <a:br>
              <a:rPr kumimoji="0" lang="en-US" sz="3600" b="0" i="1" u="none" strike="noStrike" kern="1200" cap="none" spc="0" normalizeH="0" baseline="0" noProof="0" dirty="0" smtClean="0">
                <a:ln>
                  <a:noFill/>
                </a:ln>
                <a:solidFill>
                  <a:schemeClr val="bg1"/>
                </a:solidFill>
                <a:effectLst/>
                <a:uLnTx/>
                <a:uFillTx/>
                <a:latin typeface="+mj-lt"/>
                <a:ea typeface="+mn-ea"/>
                <a:cs typeface="+mn-cs"/>
              </a:rPr>
            </a:br>
            <a:r>
              <a:rPr kumimoji="0" lang="en-US" sz="3600" b="0" i="0" u="none" strike="noStrike" kern="1200" cap="none" spc="0" normalizeH="0" baseline="0" noProof="0" dirty="0" smtClean="0">
                <a:ln>
                  <a:noFill/>
                </a:ln>
                <a:solidFill>
                  <a:schemeClr val="bg1"/>
                </a:solidFill>
                <a:effectLst/>
                <a:uLnTx/>
                <a:uFillTx/>
                <a:latin typeface="+mj-lt"/>
                <a:ea typeface="+mn-ea"/>
                <a:cs typeface="+mn-cs"/>
              </a:rPr>
              <a:t>Examples on p. 127</a:t>
            </a:r>
            <a:endParaRPr lang="en-US" sz="3600" dirty="0">
              <a:solidFill>
                <a:schemeClr val="bg1"/>
              </a:solidFill>
              <a:latin typeface="+mj-lt"/>
            </a:endParaRPr>
          </a:p>
        </p:txBody>
      </p:sp>
      <p:sp>
        <p:nvSpPr>
          <p:cNvPr id="3" name="Content Placeholder 2"/>
          <p:cNvSpPr>
            <a:spLocks noGrp="1"/>
          </p:cNvSpPr>
          <p:nvPr>
            <p:ph idx="1"/>
          </p:nvPr>
        </p:nvSpPr>
        <p:spPr/>
        <p:txBody>
          <a:bodyPr>
            <a:normAutofit fontScale="85000" lnSpcReduction="20000"/>
          </a:bodyPr>
          <a:lstStyle/>
          <a:p>
            <a:r>
              <a:rPr lang="en-US" dirty="0" smtClean="0"/>
              <a:t>He was an expert driver and could also repair cars.</a:t>
            </a:r>
          </a:p>
          <a:p>
            <a:r>
              <a:rPr lang="en-US" dirty="0" smtClean="0"/>
              <a:t>He was an expert driver and mechanic.</a:t>
            </a:r>
          </a:p>
          <a:p>
            <a:endParaRPr lang="en-US" dirty="0" smtClean="0"/>
          </a:p>
          <a:p>
            <a:r>
              <a:rPr lang="en-US" dirty="0" smtClean="0"/>
              <a:t>He was intelligent but a boring boy.</a:t>
            </a:r>
          </a:p>
          <a:p>
            <a:r>
              <a:rPr lang="en-US" dirty="0" smtClean="0"/>
              <a:t>He was intelligent but boring.</a:t>
            </a:r>
          </a:p>
          <a:p>
            <a:r>
              <a:rPr lang="en-US" dirty="0" smtClean="0"/>
              <a:t>He was a brain but a bore.</a:t>
            </a:r>
          </a:p>
          <a:p>
            <a:pPr>
              <a:buNone/>
            </a:pPr>
            <a:endParaRPr lang="en-US" dirty="0" smtClean="0"/>
          </a:p>
          <a:p>
            <a:r>
              <a:rPr lang="en-US" dirty="0" smtClean="0"/>
              <a:t>Her ambition was to act in movies and playing certain roles.</a:t>
            </a:r>
          </a:p>
          <a:p>
            <a:r>
              <a:rPr lang="en-US" dirty="0" smtClean="0"/>
              <a:t>Her ambition was to act in movies and to play certain roles.</a:t>
            </a:r>
          </a:p>
          <a:p>
            <a:pPr>
              <a:buNone/>
            </a:pPr>
            <a:endParaRPr lang="en-US" dirty="0" smtClean="0"/>
          </a:p>
          <a:p>
            <a:r>
              <a:rPr lang="en-US" dirty="0" smtClean="0"/>
              <a:t>She wanted either money or to be famous.</a:t>
            </a:r>
          </a:p>
          <a:p>
            <a:r>
              <a:rPr lang="en-US" dirty="0" smtClean="0"/>
              <a:t>She wanted either money or fame.</a:t>
            </a:r>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And, But, As Well As- </a:t>
            </a:r>
            <a:br>
              <a:rPr lang="en-US" i="1" dirty="0" smtClean="0"/>
            </a:br>
            <a:r>
              <a:rPr lang="en-US" dirty="0" smtClean="0"/>
              <a:t>Examples on p. 128</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trip into town had been both difficult and a great expense.</a:t>
            </a:r>
          </a:p>
          <a:p>
            <a:r>
              <a:rPr lang="en-US" dirty="0" smtClean="0"/>
              <a:t>The trip into town had been both difficult and expensive.</a:t>
            </a:r>
          </a:p>
          <a:p>
            <a:endParaRPr lang="en-US" dirty="0" smtClean="0"/>
          </a:p>
          <a:p>
            <a:r>
              <a:rPr lang="en-US" dirty="0" smtClean="0"/>
              <a:t>He wanted to pour all his effort into the job, to do it well, but keeping the time down as much as possible.</a:t>
            </a:r>
          </a:p>
          <a:p>
            <a:r>
              <a:rPr lang="en-US" dirty="0" smtClean="0"/>
              <a:t>He wanted to pour all his effort into the job, to do it well, and to do it quickly.</a:t>
            </a:r>
          </a:p>
          <a:p>
            <a:endParaRPr lang="en-US" dirty="0" smtClean="0"/>
          </a:p>
          <a:p>
            <a:r>
              <a:rPr lang="en-US" dirty="0" smtClean="0"/>
              <a:t>She worked hard to maintain her high grades, but she yearned for popularity as well as being recognized as a good student.</a:t>
            </a:r>
          </a:p>
          <a:p>
            <a:r>
              <a:rPr lang="en-US" dirty="0" smtClean="0"/>
              <a:t>She worked hard to maintain her high grades, but she yearned for popularity as well as academic success.</a:t>
            </a:r>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i="1" dirty="0" smtClean="0"/>
              <a:t>Either/Or, Neither/Nor-</a:t>
            </a:r>
            <a:r>
              <a:rPr lang="en-US" sz="2800" dirty="0" smtClean="0"/>
              <a:t/>
            </a:r>
            <a:br>
              <a:rPr lang="en-US" sz="2800" dirty="0" smtClean="0"/>
            </a:br>
            <a:r>
              <a:rPr lang="en-US" sz="2800" dirty="0" smtClean="0"/>
              <a:t>Examples on p. 128</a:t>
            </a:r>
            <a:endParaRPr lang="en-US" sz="2800" i="1" dirty="0"/>
          </a:p>
        </p:txBody>
      </p:sp>
      <p:sp>
        <p:nvSpPr>
          <p:cNvPr id="3" name="Content Placeholder 2"/>
          <p:cNvSpPr>
            <a:spLocks noGrp="1"/>
          </p:cNvSpPr>
          <p:nvPr>
            <p:ph idx="1"/>
          </p:nvPr>
        </p:nvSpPr>
        <p:spPr/>
        <p:txBody>
          <a:bodyPr>
            <a:normAutofit/>
          </a:bodyPr>
          <a:lstStyle/>
          <a:p>
            <a:r>
              <a:rPr lang="en-US" dirty="0" smtClean="0"/>
              <a:t>Either I’m always in debt or in trouble.</a:t>
            </a:r>
          </a:p>
          <a:p>
            <a:r>
              <a:rPr lang="en-US" dirty="0" smtClean="0"/>
              <a:t>Either I’m always in debt, or I’m always in trouble.</a:t>
            </a:r>
          </a:p>
          <a:p>
            <a:r>
              <a:rPr lang="en-US" dirty="0" smtClean="0"/>
              <a:t>I’m always either in debt or in trouble.</a:t>
            </a:r>
          </a:p>
          <a:p>
            <a:endParaRPr lang="en-US" dirty="0" smtClean="0"/>
          </a:p>
          <a:p>
            <a:r>
              <a:rPr lang="en-US" dirty="0" smtClean="0"/>
              <a:t>She is the kind of woman who will neither change her mind nor her hair style.</a:t>
            </a:r>
          </a:p>
          <a:p>
            <a:r>
              <a:rPr lang="en-US" dirty="0" smtClean="0"/>
              <a:t>She is the kind of woman who will change neither her mind nor her hair style.</a:t>
            </a:r>
          </a:p>
          <a:p>
            <a:endParaRPr lang="en-US" dirty="0" smtClean="0"/>
          </a:p>
          <a:p>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Correlative Conjunctions-</a:t>
            </a:r>
            <a:br>
              <a:rPr lang="en-US" dirty="0" smtClean="0"/>
            </a:br>
            <a:r>
              <a:rPr lang="en-US" dirty="0" smtClean="0"/>
              <a:t>Examples on p. 128</a:t>
            </a:r>
            <a:endParaRPr lang="en-US" dirty="0"/>
          </a:p>
        </p:txBody>
      </p:sp>
      <p:sp>
        <p:nvSpPr>
          <p:cNvPr id="3" name="Content Placeholder 2"/>
          <p:cNvSpPr>
            <a:spLocks noGrp="1"/>
          </p:cNvSpPr>
          <p:nvPr>
            <p:ph idx="1"/>
          </p:nvPr>
        </p:nvSpPr>
        <p:spPr/>
        <p:txBody>
          <a:bodyPr/>
          <a:lstStyle/>
          <a:p>
            <a:r>
              <a:rPr lang="en-US" dirty="0" smtClean="0"/>
              <a:t>She could be either      kind          nor            cruel.</a:t>
            </a:r>
          </a:p>
          <a:p>
            <a:endParaRPr lang="en-US" dirty="0" smtClean="0"/>
          </a:p>
          <a:p>
            <a:r>
              <a:rPr lang="en-US" dirty="0" smtClean="0"/>
              <a:t>That will scare not only    </a:t>
            </a:r>
          </a:p>
          <a:p>
            <a:pPr>
              <a:buNone/>
            </a:pPr>
            <a:r>
              <a:rPr lang="en-US" dirty="0" smtClean="0"/>
              <a:t>	Sally      but also         the cat.</a:t>
            </a:r>
          </a:p>
          <a:p>
            <a:endParaRPr lang="en-US" dirty="0" smtClean="0"/>
          </a:p>
          <a:p>
            <a:r>
              <a:rPr lang="en-US" dirty="0" smtClean="0"/>
              <a:t>They hoped go not only        </a:t>
            </a:r>
          </a:p>
          <a:p>
            <a:pPr>
              <a:buNone/>
            </a:pPr>
            <a:r>
              <a:rPr lang="en-US" dirty="0" smtClean="0"/>
              <a:t>	to London          but also         to Paris.</a:t>
            </a:r>
          </a:p>
          <a:p>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First/Second/Third</a:t>
            </a:r>
            <a:r>
              <a:rPr lang="en-US" dirty="0" smtClean="0"/>
              <a:t>-</a:t>
            </a:r>
            <a:br>
              <a:rPr lang="en-US" dirty="0" smtClean="0"/>
            </a:br>
            <a:r>
              <a:rPr lang="en-US" dirty="0" smtClean="0"/>
              <a:t>Example on p. 129</a:t>
            </a:r>
            <a:endParaRPr lang="en-US" i="1" dirty="0"/>
          </a:p>
        </p:txBody>
      </p:sp>
      <p:sp>
        <p:nvSpPr>
          <p:cNvPr id="3" name="Content Placeholder 2"/>
          <p:cNvSpPr>
            <a:spLocks noGrp="1"/>
          </p:cNvSpPr>
          <p:nvPr>
            <p:ph idx="1"/>
          </p:nvPr>
        </p:nvSpPr>
        <p:spPr/>
        <p:txBody>
          <a:bodyPr/>
          <a:lstStyle/>
          <a:p>
            <a:r>
              <a:rPr lang="en-US" dirty="0" smtClean="0"/>
              <a:t>After he entered college he realized clearly,</a:t>
            </a:r>
            <a:r>
              <a:rPr lang="en-US" b="1" dirty="0" smtClean="0"/>
              <a:t> first</a:t>
            </a:r>
            <a:r>
              <a:rPr lang="en-US" dirty="0" smtClean="0"/>
              <a:t>, </a:t>
            </a:r>
            <a:r>
              <a:rPr lang="en-US" b="1" dirty="0" smtClean="0"/>
              <a:t>that he </a:t>
            </a:r>
            <a:r>
              <a:rPr lang="en-US" dirty="0" smtClean="0"/>
              <a:t>should have worked harder in high school; </a:t>
            </a:r>
            <a:r>
              <a:rPr lang="en-US" b="1" dirty="0" smtClean="0"/>
              <a:t>second, that he </a:t>
            </a:r>
            <a:r>
              <a:rPr lang="en-US" dirty="0" smtClean="0"/>
              <a:t>would have to work hard now to keep up; and </a:t>
            </a:r>
            <a:r>
              <a:rPr lang="en-US" b="1" dirty="0" smtClean="0"/>
              <a:t>third, that he </a:t>
            </a:r>
            <a:r>
              <a:rPr lang="en-US" dirty="0" smtClean="0"/>
              <a:t>could succeed only by learning self-discipline.</a:t>
            </a:r>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Repetition</a:t>
            </a:r>
            <a:endParaRPr lang="en-US" dirty="0"/>
          </a:p>
        </p:txBody>
      </p:sp>
      <p:sp>
        <p:nvSpPr>
          <p:cNvPr id="3" name="Content Placeholder 2"/>
          <p:cNvSpPr>
            <a:spLocks noGrp="1"/>
          </p:cNvSpPr>
          <p:nvPr>
            <p:ph idx="1"/>
          </p:nvPr>
        </p:nvSpPr>
        <p:spPr/>
        <p:txBody>
          <a:bodyPr>
            <a:normAutofit lnSpcReduction="10000"/>
          </a:bodyPr>
          <a:lstStyle/>
          <a:p>
            <a:r>
              <a:rPr lang="en-US" dirty="0" smtClean="0"/>
              <a:t>If you repeat an article or a preposition once, repeat it every time—or not at all.</a:t>
            </a:r>
          </a:p>
          <a:p>
            <a:pPr lvl="1"/>
            <a:r>
              <a:rPr lang="en-US" dirty="0" smtClean="0"/>
              <a:t>Examples on p. 129</a:t>
            </a:r>
          </a:p>
          <a:p>
            <a:pPr lvl="1"/>
            <a:r>
              <a:rPr lang="en-US" dirty="0" smtClean="0"/>
              <a:t>A house, a yard, a garden, and a pool</a:t>
            </a:r>
          </a:p>
          <a:p>
            <a:pPr lvl="1"/>
            <a:r>
              <a:rPr lang="en-US" dirty="0" smtClean="0"/>
              <a:t>A house, yard, garden, and pool</a:t>
            </a:r>
          </a:p>
          <a:p>
            <a:pPr lvl="1"/>
            <a:endParaRPr lang="en-US" dirty="0" smtClean="0"/>
          </a:p>
          <a:p>
            <a:pPr lvl="1"/>
            <a:r>
              <a:rPr lang="en-US" dirty="0" smtClean="0"/>
              <a:t>For love, for honor, for fame, or for money</a:t>
            </a:r>
          </a:p>
          <a:p>
            <a:pPr lvl="1"/>
            <a:r>
              <a:rPr lang="en-US" dirty="0" smtClean="0"/>
              <a:t>For love, honor, fame, or money</a:t>
            </a:r>
          </a:p>
          <a:p>
            <a:pPr lvl="1"/>
            <a:endParaRPr lang="en-US" dirty="0" smtClean="0"/>
          </a:p>
          <a:p>
            <a:pPr lvl="1"/>
            <a:r>
              <a:rPr lang="en-US" dirty="0" smtClean="0"/>
              <a:t>It is usually better to omit the article or preposition, but they may be inserted for </a:t>
            </a:r>
            <a:r>
              <a:rPr lang="en-US" b="1" dirty="0" smtClean="0"/>
              <a:t>emphasis</a:t>
            </a:r>
            <a:r>
              <a:rPr lang="en-US" dirty="0" smtClean="0"/>
              <a:t>.</a:t>
            </a:r>
          </a:p>
          <a:p>
            <a:endParaRPr 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Parallels are a matter of simple logic.</a:t>
            </a:r>
          </a:p>
          <a:p>
            <a:r>
              <a:rPr lang="en-US" dirty="0" smtClean="0"/>
              <a:t>Find the common element.</a:t>
            </a:r>
          </a:p>
          <a:p>
            <a:r>
              <a:rPr lang="en-US" dirty="0" smtClean="0"/>
              <a:t>Match elements.</a:t>
            </a:r>
          </a:p>
          <a:p>
            <a:r>
              <a:rPr lang="en-US" dirty="0" smtClean="0"/>
              <a:t>Control your writing!</a:t>
            </a:r>
          </a:p>
          <a:p>
            <a:r>
              <a:rPr lang="en-US" dirty="0" smtClean="0"/>
              <a:t>Balance your writing!</a:t>
            </a:r>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Chapter 10 Assignment</a:t>
            </a:r>
            <a:endParaRPr lang="en-US" dirty="0"/>
          </a:p>
        </p:txBody>
      </p:sp>
      <p:sp>
        <p:nvSpPr>
          <p:cNvPr id="3" name="Content Placeholder 2"/>
          <p:cNvSpPr>
            <a:spLocks noGrp="1"/>
          </p:cNvSpPr>
          <p:nvPr>
            <p:ph idx="1"/>
          </p:nvPr>
        </p:nvSpPr>
        <p:spPr/>
        <p:txBody>
          <a:bodyPr/>
          <a:lstStyle/>
          <a:p>
            <a:r>
              <a:rPr lang="en-US" dirty="0" smtClean="0"/>
              <a:t>Read writing chapter 11.</a:t>
            </a:r>
          </a:p>
          <a:p>
            <a:r>
              <a:rPr lang="en-US" dirty="0" smtClean="0"/>
              <a:t>Assignment on pp. 130-132</a:t>
            </a:r>
          </a:p>
          <a:p>
            <a:r>
              <a:rPr lang="en-US" dirty="0" smtClean="0"/>
              <a:t>Numbers 1 and 3 (all parts)</a:t>
            </a:r>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 Way with Words”</a:t>
            </a:r>
            <a:endParaRPr lang="en-US" dirty="0"/>
          </a:p>
        </p:txBody>
      </p:sp>
      <p:sp>
        <p:nvSpPr>
          <p:cNvPr id="5" name="Text Placeholder 4"/>
          <p:cNvSpPr>
            <a:spLocks noGrp="1"/>
          </p:cNvSpPr>
          <p:nvPr>
            <p:ph type="body" idx="1"/>
          </p:nvPr>
        </p:nvSpPr>
        <p:spPr/>
        <p:txBody>
          <a:bodyPr/>
          <a:lstStyle/>
          <a:p>
            <a:r>
              <a:rPr lang="en-US" dirty="0" smtClean="0"/>
              <a:t>Chapter 11</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 “From Opinion to Thesis”</a:t>
            </a:r>
            <a:endParaRPr lang="en-US" dirty="0"/>
          </a:p>
        </p:txBody>
      </p:sp>
      <p:sp>
        <p:nvSpPr>
          <p:cNvPr id="3" name="Content Placeholder 2"/>
          <p:cNvSpPr>
            <a:spLocks noGrp="1"/>
          </p:cNvSpPr>
          <p:nvPr>
            <p:ph idx="1"/>
          </p:nvPr>
        </p:nvSpPr>
        <p:spPr/>
        <p:txBody>
          <a:bodyPr/>
          <a:lstStyle/>
          <a:p>
            <a:r>
              <a:rPr lang="en-US" dirty="0" smtClean="0"/>
              <a:t>Again, you cannot write an essay without first having an opinion.</a:t>
            </a:r>
          </a:p>
          <a:p>
            <a:r>
              <a:rPr lang="en-US" dirty="0" smtClean="0"/>
              <a:t>Opinion for an essay- thesis</a:t>
            </a:r>
          </a:p>
          <a:p>
            <a:r>
              <a:rPr lang="en-US" dirty="0" smtClean="0"/>
              <a:t>Thesis- your opinion boiled down to one arguable statement</a:t>
            </a:r>
          </a:p>
          <a:p>
            <a:pPr lvl="1"/>
            <a:r>
              <a:rPr lang="en-US" dirty="0" smtClean="0"/>
              <a:t>Your one major point</a:t>
            </a:r>
          </a:p>
          <a:p>
            <a:pPr lvl="1"/>
            <a:r>
              <a:rPr lang="en-US" dirty="0" smtClean="0"/>
              <a:t>On which your entire essay depends</a:t>
            </a:r>
          </a:p>
          <a:p>
            <a:pPr lvl="1"/>
            <a:r>
              <a:rPr lang="en-US" dirty="0" smtClean="0"/>
              <a:t>What your entire essay proves</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Your Vocabulary</a:t>
            </a:r>
            <a:endParaRPr lang="en-US" dirty="0"/>
          </a:p>
        </p:txBody>
      </p:sp>
      <p:sp>
        <p:nvSpPr>
          <p:cNvPr id="5" name="Content Placeholder 4"/>
          <p:cNvSpPr>
            <a:spLocks noGrp="1"/>
          </p:cNvSpPr>
          <p:nvPr>
            <p:ph idx="1"/>
          </p:nvPr>
        </p:nvSpPr>
        <p:spPr/>
        <p:txBody>
          <a:bodyPr/>
          <a:lstStyle/>
          <a:p>
            <a:r>
              <a:rPr lang="en-US" dirty="0" smtClean="0"/>
              <a:t>Better, perfect</a:t>
            </a:r>
          </a:p>
          <a:p>
            <a:r>
              <a:rPr lang="en-US" dirty="0" smtClean="0"/>
              <a:t>Improve</a:t>
            </a:r>
          </a:p>
          <a:p>
            <a:r>
              <a:rPr lang="en-US" dirty="0" smtClean="0"/>
              <a:t>Laziness</a:t>
            </a:r>
          </a:p>
          <a:p>
            <a:r>
              <a:rPr lang="en-US" dirty="0" smtClean="0"/>
              <a:t>- Read</a:t>
            </a:r>
          </a:p>
          <a:p>
            <a:r>
              <a:rPr lang="en-US" dirty="0" smtClean="0"/>
              <a:t>- look it up</a:t>
            </a:r>
          </a:p>
          <a:p>
            <a:r>
              <a:rPr lang="en-US" dirty="0" smtClean="0"/>
              <a:t>Use</a:t>
            </a:r>
          </a:p>
          <a:p>
            <a:r>
              <a:rPr lang="en-US" dirty="0" smtClean="0"/>
              <a:t>+ conversation</a:t>
            </a:r>
          </a:p>
          <a:p>
            <a:r>
              <a:rPr lang="en-US" dirty="0" smtClean="0"/>
              <a:t>Thesaurus</a:t>
            </a:r>
          </a:p>
          <a:p>
            <a:r>
              <a:rPr lang="en-US" dirty="0" smtClean="0"/>
              <a:t>- nuances</a:t>
            </a:r>
            <a:endParaRPr lang="en-US"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Words</a:t>
            </a:r>
            <a:endParaRPr lang="en-US" dirty="0"/>
          </a:p>
        </p:txBody>
      </p:sp>
      <p:sp>
        <p:nvSpPr>
          <p:cNvPr id="3" name="Content Placeholder 2"/>
          <p:cNvSpPr>
            <a:spLocks noGrp="1"/>
          </p:cNvSpPr>
          <p:nvPr>
            <p:ph idx="1"/>
          </p:nvPr>
        </p:nvSpPr>
        <p:spPr/>
        <p:txBody>
          <a:bodyPr/>
          <a:lstStyle/>
          <a:p>
            <a:r>
              <a:rPr lang="en-US" dirty="0" smtClean="0"/>
              <a:t>Little</a:t>
            </a:r>
          </a:p>
          <a:p>
            <a:r>
              <a:rPr lang="en-US" dirty="0" smtClean="0"/>
              <a:t>Sound</a:t>
            </a:r>
          </a:p>
          <a:p>
            <a:r>
              <a:rPr lang="en-US" dirty="0" smtClean="0"/>
              <a:t>Vague</a:t>
            </a:r>
          </a:p>
          <a:p>
            <a:r>
              <a:rPr lang="en-US" dirty="0" smtClean="0"/>
              <a:t>Own</a:t>
            </a:r>
          </a:p>
          <a:p>
            <a:r>
              <a:rPr lang="en-US" dirty="0" smtClean="0"/>
              <a:t>Fluffy</a:t>
            </a:r>
          </a:p>
          <a:p>
            <a:r>
              <a:rPr lang="en-US" dirty="0" smtClean="0"/>
              <a:t>concrete</a:t>
            </a:r>
            <a:endParaRPr lang="en-US"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Figurative Language</a:t>
            </a:r>
            <a:endParaRPr lang="en-US" dirty="0"/>
          </a:p>
        </p:txBody>
      </p:sp>
      <p:sp>
        <p:nvSpPr>
          <p:cNvPr id="3" name="Content Placeholder 2"/>
          <p:cNvSpPr>
            <a:spLocks noGrp="1"/>
          </p:cNvSpPr>
          <p:nvPr>
            <p:ph idx="1"/>
          </p:nvPr>
        </p:nvSpPr>
        <p:spPr/>
        <p:txBody>
          <a:bodyPr/>
          <a:lstStyle/>
          <a:p>
            <a:r>
              <a:rPr lang="en-US" dirty="0" smtClean="0"/>
              <a:t>Vivid, Show</a:t>
            </a:r>
          </a:p>
          <a:p>
            <a:r>
              <a:rPr lang="en-US" dirty="0" smtClean="0"/>
              <a:t>Clichés</a:t>
            </a:r>
          </a:p>
          <a:p>
            <a:r>
              <a:rPr lang="en-US" dirty="0" smtClean="0"/>
              <a:t>Similes</a:t>
            </a:r>
          </a:p>
          <a:p>
            <a:r>
              <a:rPr lang="en-US" dirty="0" smtClean="0"/>
              <a:t>mix</a:t>
            </a:r>
            <a:endParaRPr lang="en-US"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Allusions</a:t>
            </a:r>
            <a:endParaRPr lang="en-US" dirty="0"/>
          </a:p>
        </p:txBody>
      </p:sp>
      <p:sp>
        <p:nvSpPr>
          <p:cNvPr id="3" name="Content Placeholder 2"/>
          <p:cNvSpPr>
            <a:spLocks noGrp="1"/>
          </p:cNvSpPr>
          <p:nvPr>
            <p:ph idx="1"/>
          </p:nvPr>
        </p:nvSpPr>
        <p:spPr/>
        <p:txBody>
          <a:bodyPr/>
          <a:lstStyle/>
          <a:p>
            <a:r>
              <a:rPr lang="en-US" dirty="0" smtClean="0"/>
              <a:t>Indirect</a:t>
            </a:r>
          </a:p>
          <a:p>
            <a:r>
              <a:rPr lang="en-US" dirty="0" smtClean="0"/>
              <a:t>Bible</a:t>
            </a:r>
          </a:p>
          <a:p>
            <a:endParaRPr lang="en-US"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Play, perfect</a:t>
            </a:r>
            <a:endParaRPr lang="en-US"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11 Assignment</a:t>
            </a:r>
            <a:endParaRPr lang="en-US" dirty="0"/>
          </a:p>
        </p:txBody>
      </p:sp>
      <p:sp>
        <p:nvSpPr>
          <p:cNvPr id="3" name="Content Placeholder 2"/>
          <p:cNvSpPr>
            <a:spLocks noGrp="1"/>
          </p:cNvSpPr>
          <p:nvPr>
            <p:ph idx="1"/>
          </p:nvPr>
        </p:nvSpPr>
        <p:spPr>
          <a:xfrm>
            <a:off x="152400" y="1600200"/>
            <a:ext cx="8991600" cy="4800600"/>
          </a:xfrm>
        </p:spPr>
        <p:txBody>
          <a:bodyPr/>
          <a:lstStyle/>
          <a:p>
            <a:r>
              <a:rPr lang="en-US" dirty="0" smtClean="0"/>
              <a:t>Read writing chapter 12.</a:t>
            </a:r>
          </a:p>
          <a:p>
            <a:r>
              <a:rPr lang="en-US" dirty="0" smtClean="0"/>
              <a:t>Writing chapter 11 assignment due Monday, 12/10/12</a:t>
            </a:r>
          </a:p>
          <a:p>
            <a:r>
              <a:rPr lang="en-US" dirty="0" smtClean="0"/>
              <a:t>pp. 143-144</a:t>
            </a:r>
          </a:p>
          <a:p>
            <a:r>
              <a:rPr lang="en-US" dirty="0" smtClean="0"/>
              <a:t>Numbers 1, 3, 4, and 6</a:t>
            </a:r>
            <a:endParaRPr lang="en-US"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12: Odds and Ends and Means”</a:t>
            </a:r>
            <a:endParaRPr lang="en-US" dirty="0"/>
          </a:p>
        </p:txBody>
      </p:sp>
      <p:sp>
        <p:nvSpPr>
          <p:cNvPr id="4" name="Text Placeholder 3"/>
          <p:cNvSpPr>
            <a:spLocks noGrp="1"/>
          </p:cNvSpPr>
          <p:nvPr>
            <p:ph type="body" idx="1"/>
          </p:nvPr>
        </p:nvSpPr>
        <p:spPr/>
        <p:txBody>
          <a:bodyPr/>
          <a:lstStyle/>
          <a:p>
            <a:endParaRPr lang="en-US"/>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Terrible Three</a:t>
            </a:r>
            <a:endParaRPr lang="en-US" dirty="0"/>
          </a:p>
        </p:txBody>
      </p:sp>
      <p:sp>
        <p:nvSpPr>
          <p:cNvPr id="5" name="Content Placeholder 4"/>
          <p:cNvSpPr>
            <a:spLocks noGrp="1"/>
          </p:cNvSpPr>
          <p:nvPr>
            <p:ph idx="1"/>
          </p:nvPr>
        </p:nvSpPr>
        <p:spPr/>
        <p:txBody>
          <a:bodyPr/>
          <a:lstStyle/>
          <a:p>
            <a:r>
              <a:rPr lang="en-US" dirty="0" smtClean="0"/>
              <a:t>1.	The </a:t>
            </a:r>
            <a:r>
              <a:rPr lang="en-US" i="1" dirty="0" smtClean="0"/>
              <a:t>–wise </a:t>
            </a:r>
            <a:r>
              <a:rPr lang="en-US" dirty="0" smtClean="0"/>
              <a:t>suffix: Not as common now</a:t>
            </a:r>
          </a:p>
          <a:p>
            <a:r>
              <a:rPr lang="en-US" dirty="0" smtClean="0"/>
              <a:t>2.	The </a:t>
            </a:r>
            <a:r>
              <a:rPr lang="en-US" i="1" dirty="0" smtClean="0"/>
              <a:t>type </a:t>
            </a:r>
            <a:r>
              <a:rPr lang="en-US" dirty="0" smtClean="0"/>
              <a:t>and </a:t>
            </a:r>
            <a:r>
              <a:rPr lang="en-US" i="1" dirty="0" smtClean="0"/>
              <a:t>type of </a:t>
            </a:r>
            <a:r>
              <a:rPr lang="en-US" dirty="0" smtClean="0"/>
              <a:t>habit: Either remove or 	change to </a:t>
            </a:r>
            <a:r>
              <a:rPr lang="en-US" i="1" dirty="0" smtClean="0"/>
              <a:t>kind </a:t>
            </a:r>
            <a:r>
              <a:rPr lang="en-US" dirty="0" smtClean="0"/>
              <a:t>or </a:t>
            </a:r>
            <a:r>
              <a:rPr lang="en-US" i="1" dirty="0" smtClean="0"/>
              <a:t>sort</a:t>
            </a:r>
          </a:p>
          <a:p>
            <a:pPr lvl="1"/>
            <a:r>
              <a:rPr lang="en-US" dirty="0" smtClean="0"/>
              <a:t>Examples on p. 146</a:t>
            </a:r>
          </a:p>
          <a:p>
            <a:r>
              <a:rPr lang="en-US" dirty="0" smtClean="0"/>
              <a:t>3.	</a:t>
            </a:r>
            <a:r>
              <a:rPr lang="en-US" i="1" dirty="0" smtClean="0"/>
              <a:t>Manner </a:t>
            </a:r>
            <a:r>
              <a:rPr lang="en-US" dirty="0" smtClean="0"/>
              <a:t>and </a:t>
            </a:r>
            <a:r>
              <a:rPr lang="en-US" i="1" dirty="0" smtClean="0"/>
              <a:t>nature </a:t>
            </a:r>
            <a:r>
              <a:rPr lang="en-US" dirty="0" smtClean="0"/>
              <a:t>phrases: usually 	redundant, fluffy phrases</a:t>
            </a:r>
          </a:p>
          <a:p>
            <a:pPr lvl="1"/>
            <a:r>
              <a:rPr lang="en-US" dirty="0" smtClean="0"/>
              <a:t>Remove these words altogether!</a:t>
            </a:r>
            <a:endParaRPr lang="en-US"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Troublesome 27</a:t>
            </a:r>
            <a:endParaRPr lang="en-US" dirty="0"/>
          </a:p>
        </p:txBody>
      </p:sp>
      <p:sp>
        <p:nvSpPr>
          <p:cNvPr id="3" name="Content Placeholder 2"/>
          <p:cNvSpPr>
            <a:spLocks noGrp="1"/>
          </p:cNvSpPr>
          <p:nvPr>
            <p:ph idx="1"/>
          </p:nvPr>
        </p:nvSpPr>
        <p:spPr/>
        <p:txBody>
          <a:bodyPr>
            <a:normAutofit lnSpcReduction="10000"/>
          </a:bodyPr>
          <a:lstStyle/>
          <a:p>
            <a:r>
              <a:rPr lang="en-US" dirty="0" smtClean="0"/>
              <a:t>1.	</a:t>
            </a:r>
            <a:r>
              <a:rPr lang="en-US" i="1" dirty="0" smtClean="0"/>
              <a:t>as far as</a:t>
            </a:r>
            <a:r>
              <a:rPr lang="en-US" dirty="0" smtClean="0"/>
              <a:t>- must be followed with </a:t>
            </a:r>
            <a:r>
              <a:rPr lang="en-US" i="1" dirty="0" smtClean="0"/>
              <a:t>is concerned</a:t>
            </a:r>
          </a:p>
          <a:p>
            <a:r>
              <a:rPr lang="en-US" dirty="0" smtClean="0"/>
              <a:t>2.	</a:t>
            </a:r>
            <a:r>
              <a:rPr lang="en-US" i="1" dirty="0" smtClean="0"/>
              <a:t>center around</a:t>
            </a:r>
            <a:r>
              <a:rPr lang="en-US" dirty="0" smtClean="0"/>
              <a:t>- change to </a:t>
            </a:r>
            <a:r>
              <a:rPr lang="en-US" i="1" dirty="0" smtClean="0"/>
              <a:t>center on</a:t>
            </a:r>
          </a:p>
          <a:p>
            <a:r>
              <a:rPr lang="en-US" dirty="0" smtClean="0"/>
              <a:t>3.	</a:t>
            </a:r>
            <a:r>
              <a:rPr lang="en-US" i="1" dirty="0" smtClean="0"/>
              <a:t>different than</a:t>
            </a:r>
            <a:r>
              <a:rPr lang="en-US" dirty="0" smtClean="0"/>
              <a:t>- change to </a:t>
            </a:r>
            <a:r>
              <a:rPr lang="en-US" i="1" dirty="0" smtClean="0"/>
              <a:t>different from</a:t>
            </a:r>
          </a:p>
          <a:p>
            <a:r>
              <a:rPr lang="en-US" dirty="0" smtClean="0"/>
              <a:t>4.	</a:t>
            </a:r>
            <a:r>
              <a:rPr lang="en-US" i="1" dirty="0" smtClean="0"/>
              <a:t>disinterested/uninterested- disinterested</a:t>
            </a:r>
            <a:r>
              <a:rPr lang="en-US" dirty="0" smtClean="0"/>
              <a:t> 	(impartial), </a:t>
            </a:r>
            <a:r>
              <a:rPr lang="en-US" i="1" dirty="0" smtClean="0"/>
              <a:t>uninterested </a:t>
            </a:r>
            <a:r>
              <a:rPr lang="en-US" dirty="0" smtClean="0"/>
              <a:t>(not interested)</a:t>
            </a:r>
          </a:p>
          <a:p>
            <a:r>
              <a:rPr lang="en-US" dirty="0" smtClean="0"/>
              <a:t>5.	</a:t>
            </a:r>
            <a:r>
              <a:rPr lang="en-US" i="1" dirty="0" smtClean="0"/>
              <a:t>due to</a:t>
            </a:r>
            <a:r>
              <a:rPr lang="en-US" dirty="0" smtClean="0"/>
              <a:t>- Do NOT use this phrase.</a:t>
            </a:r>
          </a:p>
          <a:p>
            <a:r>
              <a:rPr lang="en-US" dirty="0" smtClean="0"/>
              <a:t>6.	</a:t>
            </a:r>
            <a:r>
              <a:rPr lang="en-US" i="1" dirty="0" smtClean="0"/>
              <a:t>enthuse</a:t>
            </a:r>
            <a:r>
              <a:rPr lang="en-US" dirty="0" smtClean="0"/>
              <a:t>- Do NOT use this word.</a:t>
            </a:r>
          </a:p>
          <a:p>
            <a:r>
              <a:rPr lang="en-US" dirty="0" smtClean="0"/>
              <a:t>7.	</a:t>
            </a:r>
            <a:r>
              <a:rPr lang="en-US" i="1" dirty="0" smtClean="0"/>
              <a:t>fabulous</a:t>
            </a:r>
            <a:r>
              <a:rPr lang="en-US" dirty="0" smtClean="0"/>
              <a:t>- Do Not use this word.</a:t>
            </a:r>
          </a:p>
          <a:p>
            <a:r>
              <a:rPr lang="en-US" dirty="0" smtClean="0"/>
              <a:t>8.	</a:t>
            </a:r>
            <a:r>
              <a:rPr lang="en-US" i="1" dirty="0" smtClean="0"/>
              <a:t>feel bad- bad</a:t>
            </a:r>
            <a:r>
              <a:rPr lang="en-US" dirty="0" smtClean="0"/>
              <a:t>- adjective, </a:t>
            </a:r>
            <a:r>
              <a:rPr lang="en-US" i="1" dirty="0" smtClean="0"/>
              <a:t>badly</a:t>
            </a:r>
            <a:r>
              <a:rPr lang="en-US" dirty="0" smtClean="0"/>
              <a:t>- adverb; 	informal anyway</a:t>
            </a:r>
            <a:endParaRPr lang="en-US"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Troublesome 27</a:t>
            </a:r>
            <a:endParaRPr lang="en-US" dirty="0"/>
          </a:p>
        </p:txBody>
      </p:sp>
      <p:sp>
        <p:nvSpPr>
          <p:cNvPr id="3" name="Content Placeholder 2"/>
          <p:cNvSpPr>
            <a:spLocks noGrp="1"/>
          </p:cNvSpPr>
          <p:nvPr>
            <p:ph idx="1"/>
          </p:nvPr>
        </p:nvSpPr>
        <p:spPr/>
        <p:txBody>
          <a:bodyPr/>
          <a:lstStyle/>
          <a:p>
            <a:r>
              <a:rPr lang="en-US" dirty="0" smtClean="0"/>
              <a:t>9.	</a:t>
            </a:r>
            <a:r>
              <a:rPr lang="en-US" i="1" dirty="0" smtClean="0"/>
              <a:t>fewer/less</a:t>
            </a:r>
            <a:r>
              <a:rPr lang="en-US" dirty="0" smtClean="0"/>
              <a:t>- </a:t>
            </a:r>
            <a:r>
              <a:rPr lang="en-US" i="1" dirty="0" smtClean="0"/>
              <a:t>fewer </a:t>
            </a:r>
            <a:r>
              <a:rPr lang="en-US" dirty="0" smtClean="0"/>
              <a:t>(numbers, can count), </a:t>
            </a:r>
            <a:r>
              <a:rPr lang="en-US" i="1" dirty="0" smtClean="0"/>
              <a:t>less 	</a:t>
            </a:r>
            <a:r>
              <a:rPr lang="en-US" dirty="0" smtClean="0"/>
              <a:t>(amounts, things you cannot count)</a:t>
            </a:r>
          </a:p>
          <a:p>
            <a:r>
              <a:rPr lang="en-US" dirty="0" smtClean="0"/>
              <a:t>10.	</a:t>
            </a:r>
            <a:r>
              <a:rPr lang="en-US" i="1" dirty="0" smtClean="0"/>
              <a:t>imply/infer</a:t>
            </a:r>
            <a:r>
              <a:rPr lang="en-US" dirty="0" smtClean="0"/>
              <a:t>- </a:t>
            </a:r>
            <a:r>
              <a:rPr lang="en-US" i="1" dirty="0" smtClean="0"/>
              <a:t>imply </a:t>
            </a:r>
            <a:r>
              <a:rPr lang="en-US" dirty="0" smtClean="0"/>
              <a:t>(suggest or indicate), </a:t>
            </a:r>
            <a:r>
              <a:rPr lang="en-US" i="1" dirty="0" smtClean="0"/>
              <a:t>infer 	</a:t>
            </a:r>
            <a:r>
              <a:rPr lang="en-US" dirty="0" smtClean="0"/>
              <a:t>(draw a conclusion from, figured it out)</a:t>
            </a:r>
          </a:p>
          <a:p>
            <a:r>
              <a:rPr lang="en-US" dirty="0" smtClean="0"/>
              <a:t>11.	Indefinite pronouns </a:t>
            </a:r>
            <a:r>
              <a:rPr lang="en-US" i="1" dirty="0" smtClean="0"/>
              <a:t>each, everyone, 	everybody, either, neither, nobody</a:t>
            </a:r>
            <a:r>
              <a:rPr lang="en-US" dirty="0" smtClean="0"/>
              <a:t>- always 	</a:t>
            </a:r>
            <a:r>
              <a:rPr lang="en-US" b="1" dirty="0" smtClean="0"/>
              <a:t>singular</a:t>
            </a:r>
            <a:r>
              <a:rPr lang="en-US" dirty="0" smtClean="0"/>
              <a:t>, examples on pp. 148-149</a:t>
            </a:r>
            <a:endParaRPr lang="en-US" b="1" dirty="0" smtClean="0"/>
          </a:p>
          <a:p>
            <a:pPr lvl="1"/>
            <a:r>
              <a:rPr lang="en-US" dirty="0" smtClean="0"/>
              <a:t>Everyone </a:t>
            </a:r>
            <a:r>
              <a:rPr lang="en-US" b="1" dirty="0" smtClean="0"/>
              <a:t>is</a:t>
            </a:r>
            <a:r>
              <a:rPr lang="en-US" dirty="0" smtClean="0"/>
              <a:t> doing </a:t>
            </a:r>
            <a:r>
              <a:rPr lang="en-US" b="1" dirty="0" smtClean="0"/>
              <a:t>his/her</a:t>
            </a:r>
            <a:r>
              <a:rPr lang="en-US" dirty="0" smtClean="0"/>
              <a:t> own assignment.</a:t>
            </a:r>
          </a:p>
          <a:p>
            <a:pPr lvl="1"/>
            <a:r>
              <a:rPr lang="en-US" b="1" dirty="0" smtClean="0"/>
              <a:t>Not- </a:t>
            </a:r>
            <a:r>
              <a:rPr lang="en-US" dirty="0" smtClean="0"/>
              <a:t>Everyone is</a:t>
            </a:r>
            <a:r>
              <a:rPr lang="en-US" b="1" dirty="0" smtClean="0"/>
              <a:t> </a:t>
            </a:r>
            <a:r>
              <a:rPr lang="en-US" dirty="0" smtClean="0"/>
              <a:t>doing </a:t>
            </a:r>
            <a:r>
              <a:rPr lang="en-US" b="1" dirty="0" smtClean="0"/>
              <a:t>their </a:t>
            </a:r>
            <a:r>
              <a:rPr lang="en-US" dirty="0" smtClean="0"/>
              <a:t>assignments.</a:t>
            </a:r>
          </a:p>
          <a:p>
            <a:r>
              <a:rPr lang="en-US" dirty="0" smtClean="0"/>
              <a:t>12.	</a:t>
            </a:r>
            <a:r>
              <a:rPr lang="en-US" i="1" dirty="0" err="1" smtClean="0"/>
              <a:t>irregardless</a:t>
            </a:r>
            <a:r>
              <a:rPr lang="en-US" dirty="0" smtClean="0"/>
              <a:t>- redundant, use </a:t>
            </a:r>
            <a:r>
              <a:rPr lang="en-US" i="1" dirty="0" smtClean="0"/>
              <a:t>regardless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In” on Your Thesis</a:t>
            </a:r>
            <a:endParaRPr lang="en-US" dirty="0"/>
          </a:p>
        </p:txBody>
      </p:sp>
      <p:sp>
        <p:nvSpPr>
          <p:cNvPr id="3" name="Content Placeholder 2"/>
          <p:cNvSpPr>
            <a:spLocks noGrp="1"/>
          </p:cNvSpPr>
          <p:nvPr>
            <p:ph idx="1"/>
          </p:nvPr>
        </p:nvSpPr>
        <p:spPr/>
        <p:txBody>
          <a:bodyPr/>
          <a:lstStyle/>
          <a:p>
            <a:r>
              <a:rPr lang="en-US" dirty="0" smtClean="0"/>
              <a:t>Is your essay formal or informal?</a:t>
            </a:r>
          </a:p>
          <a:p>
            <a:r>
              <a:rPr lang="en-US" dirty="0" smtClean="0"/>
              <a:t>Do you want to research for your essay?</a:t>
            </a:r>
            <a:endParaRPr lang="en-US"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Troublesome 27</a:t>
            </a:r>
            <a:endParaRPr lang="en-US" dirty="0"/>
          </a:p>
        </p:txBody>
      </p:sp>
      <p:sp>
        <p:nvSpPr>
          <p:cNvPr id="3" name="Content Placeholder 2"/>
          <p:cNvSpPr>
            <a:spLocks noGrp="1"/>
          </p:cNvSpPr>
          <p:nvPr>
            <p:ph idx="1"/>
          </p:nvPr>
        </p:nvSpPr>
        <p:spPr>
          <a:xfrm>
            <a:off x="304800" y="1600200"/>
            <a:ext cx="8610600" cy="4800600"/>
          </a:xfrm>
        </p:spPr>
        <p:txBody>
          <a:bodyPr>
            <a:normAutofit/>
          </a:bodyPr>
          <a:lstStyle/>
          <a:p>
            <a:r>
              <a:rPr lang="en-US" dirty="0" smtClean="0"/>
              <a:t>13.	</a:t>
            </a:r>
            <a:r>
              <a:rPr lang="en-US" i="1" dirty="0" smtClean="0"/>
              <a:t>like/as</a:t>
            </a:r>
            <a:r>
              <a:rPr lang="en-US" dirty="0" smtClean="0"/>
              <a:t>- Make sure that </a:t>
            </a:r>
            <a:r>
              <a:rPr lang="en-US" i="1" dirty="0" smtClean="0"/>
              <a:t>as, as if, as though, </a:t>
            </a:r>
            <a:r>
              <a:rPr lang="en-US" dirty="0" smtClean="0"/>
              <a:t>or 	</a:t>
            </a:r>
            <a:r>
              <a:rPr lang="en-US" i="1" dirty="0" smtClean="0"/>
              <a:t>in the way </a:t>
            </a:r>
            <a:r>
              <a:rPr lang="en-US" dirty="0" smtClean="0"/>
              <a:t>cannot replace the word </a:t>
            </a:r>
            <a:r>
              <a:rPr lang="en-US" i="1" dirty="0" smtClean="0"/>
              <a:t>like</a:t>
            </a:r>
            <a:r>
              <a:rPr lang="en-US" dirty="0" smtClean="0"/>
              <a:t>. If one 	of these words can, please switch the words.</a:t>
            </a:r>
          </a:p>
          <a:p>
            <a:pPr lvl="1"/>
            <a:r>
              <a:rPr lang="en-US" dirty="0" smtClean="0"/>
              <a:t>Examples on p. 149</a:t>
            </a:r>
          </a:p>
          <a:p>
            <a:r>
              <a:rPr lang="en-US" dirty="0" smtClean="0"/>
              <a:t>14.	</a:t>
            </a:r>
            <a:r>
              <a:rPr lang="en-US" i="1" dirty="0" smtClean="0"/>
              <a:t>Mixed metaphor</a:t>
            </a:r>
            <a:r>
              <a:rPr lang="en-US" dirty="0" smtClean="0"/>
              <a:t>- Do </a:t>
            </a:r>
            <a:r>
              <a:rPr lang="en-US" b="1" dirty="0" smtClean="0"/>
              <a:t>not </a:t>
            </a:r>
            <a:r>
              <a:rPr lang="en-US" dirty="0" smtClean="0"/>
              <a:t>mix metaphors.</a:t>
            </a:r>
          </a:p>
          <a:p>
            <a:r>
              <a:rPr lang="en-US" dirty="0" smtClean="0"/>
              <a:t>Examples on p. 149</a:t>
            </a:r>
          </a:p>
          <a:p>
            <a:r>
              <a:rPr lang="en-US" dirty="0" smtClean="0"/>
              <a:t>15.	</a:t>
            </a:r>
            <a:r>
              <a:rPr lang="en-US" i="1" dirty="0" smtClean="0"/>
              <a:t>off- </a:t>
            </a:r>
            <a:r>
              <a:rPr lang="en-US" dirty="0" smtClean="0"/>
              <a:t>Never use </a:t>
            </a:r>
            <a:r>
              <a:rPr lang="en-US" i="1" dirty="0" smtClean="0"/>
              <a:t>off of</a:t>
            </a:r>
            <a:r>
              <a:rPr lang="en-US" dirty="0" smtClean="0"/>
              <a:t>; simply use </a:t>
            </a:r>
            <a:r>
              <a:rPr lang="en-US" i="1" dirty="0" smtClean="0"/>
              <a:t>off</a:t>
            </a:r>
            <a:r>
              <a:rPr lang="en-US" dirty="0" smtClean="0"/>
              <a:t>!</a:t>
            </a:r>
          </a:p>
          <a:p>
            <a:r>
              <a:rPr lang="en-US" dirty="0" smtClean="0"/>
              <a:t>16.	</a:t>
            </a:r>
            <a:r>
              <a:rPr lang="en-US" i="1" dirty="0" smtClean="0"/>
              <a:t>perfect/unique</a:t>
            </a:r>
            <a:r>
              <a:rPr lang="en-US" dirty="0" smtClean="0"/>
              <a:t>- beyond comparison, Do </a:t>
            </a:r>
            <a:r>
              <a:rPr lang="en-US" b="1" dirty="0" smtClean="0"/>
              <a:t>not 	</a:t>
            </a:r>
            <a:r>
              <a:rPr lang="en-US" dirty="0" smtClean="0"/>
              <a:t>use </a:t>
            </a:r>
            <a:r>
              <a:rPr lang="en-US" i="1" dirty="0" smtClean="0"/>
              <a:t>more </a:t>
            </a:r>
            <a:r>
              <a:rPr lang="en-US" dirty="0" smtClean="0"/>
              <a:t>or </a:t>
            </a:r>
            <a:r>
              <a:rPr lang="en-US" i="1" dirty="0" smtClean="0"/>
              <a:t>most </a:t>
            </a:r>
            <a:r>
              <a:rPr lang="en-US" dirty="0" smtClean="0"/>
              <a:t>with </a:t>
            </a:r>
            <a:r>
              <a:rPr lang="en-US" i="1" dirty="0" smtClean="0"/>
              <a:t>perfect</a:t>
            </a:r>
            <a:r>
              <a:rPr lang="en-US" dirty="0" smtClean="0"/>
              <a:t> or </a:t>
            </a:r>
            <a:r>
              <a:rPr lang="en-US" i="1" dirty="0" smtClean="0"/>
              <a:t>unique.</a:t>
            </a:r>
          </a:p>
          <a:p>
            <a:r>
              <a:rPr lang="en-US" dirty="0" smtClean="0"/>
              <a:t>17.</a:t>
            </a:r>
            <a:r>
              <a:rPr lang="en-US" i="1" dirty="0" smtClean="0"/>
              <a:t>	Plus</a:t>
            </a:r>
            <a:r>
              <a:rPr lang="en-US" dirty="0" smtClean="0"/>
              <a:t>- Use only with arithmetic; instead use </a:t>
            </a:r>
            <a:r>
              <a:rPr lang="en-US" i="1" dirty="0" smtClean="0"/>
              <a:t>and</a:t>
            </a:r>
            <a:r>
              <a:rPr lang="en-US" dirty="0" smtClean="0"/>
              <a:t>.</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Troublesome 27</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18.	Redundancies- list on p. </a:t>
            </a:r>
            <a:r>
              <a:rPr lang="en-US" dirty="0" smtClean="0"/>
              <a:t>150</a:t>
            </a:r>
          </a:p>
          <a:p>
            <a:pPr lvl="1"/>
            <a:r>
              <a:rPr lang="en-US" dirty="0" smtClean="0"/>
              <a:t>Also </a:t>
            </a:r>
            <a:r>
              <a:rPr lang="en-US" i="1" dirty="0" smtClean="0"/>
              <a:t>each </a:t>
            </a:r>
            <a:r>
              <a:rPr lang="en-US" dirty="0" smtClean="0"/>
              <a:t>and </a:t>
            </a:r>
            <a:r>
              <a:rPr lang="en-US" i="1" dirty="0" smtClean="0"/>
              <a:t>every </a:t>
            </a:r>
            <a:r>
              <a:rPr lang="en-US" dirty="0" smtClean="0"/>
              <a:t>and </a:t>
            </a:r>
            <a:r>
              <a:rPr lang="en-US" i="1" dirty="0" smtClean="0"/>
              <a:t>whether or not</a:t>
            </a:r>
            <a:endParaRPr lang="en-US" dirty="0" smtClean="0"/>
          </a:p>
          <a:p>
            <a:r>
              <a:rPr lang="en-US" dirty="0" smtClean="0"/>
              <a:t>19.	</a:t>
            </a:r>
            <a:r>
              <a:rPr lang="en-US" i="1" dirty="0" smtClean="0"/>
              <a:t>regarding</a:t>
            </a:r>
            <a:r>
              <a:rPr lang="en-US" dirty="0" smtClean="0"/>
              <a:t>- Do not use this word.</a:t>
            </a:r>
          </a:p>
          <a:p>
            <a:r>
              <a:rPr lang="en-US" dirty="0" smtClean="0"/>
              <a:t>20.	</a:t>
            </a:r>
            <a:r>
              <a:rPr lang="en-US" i="1" dirty="0" smtClean="0"/>
              <a:t>similar to</a:t>
            </a:r>
            <a:r>
              <a:rPr lang="en-US" dirty="0" smtClean="0"/>
              <a:t>- instead use </a:t>
            </a:r>
            <a:r>
              <a:rPr lang="en-US" i="1" dirty="0" smtClean="0"/>
              <a:t>like</a:t>
            </a:r>
          </a:p>
          <a:p>
            <a:r>
              <a:rPr lang="en-US" dirty="0" smtClean="0"/>
              <a:t>21.	</a:t>
            </a:r>
            <a:r>
              <a:rPr lang="en-US" i="1" dirty="0" smtClean="0"/>
              <a:t>slang- </a:t>
            </a:r>
            <a:r>
              <a:rPr lang="en-US" dirty="0" smtClean="0"/>
              <a:t>Do not use slang in academic writing!</a:t>
            </a:r>
          </a:p>
          <a:p>
            <a:r>
              <a:rPr lang="en-US" dirty="0" smtClean="0"/>
              <a:t>22.	</a:t>
            </a:r>
            <a:r>
              <a:rPr lang="en-US" i="1" dirty="0" smtClean="0"/>
              <a:t>so</a:t>
            </a:r>
            <a:r>
              <a:rPr lang="en-US" dirty="0" smtClean="0"/>
              <a:t>- Do not use </a:t>
            </a:r>
            <a:r>
              <a:rPr lang="en-US" i="1" dirty="0" smtClean="0"/>
              <a:t>so </a:t>
            </a:r>
            <a:r>
              <a:rPr lang="en-US" dirty="0" smtClean="0"/>
              <a:t>as a substitute for </a:t>
            </a:r>
            <a:r>
              <a:rPr lang="en-US" i="1" dirty="0" smtClean="0"/>
              <a:t>very </a:t>
            </a:r>
            <a:r>
              <a:rPr lang="en-US" dirty="0" smtClean="0"/>
              <a:t>or 	</a:t>
            </a:r>
            <a:r>
              <a:rPr lang="en-US" i="1" dirty="0" smtClean="0"/>
              <a:t>terribly</a:t>
            </a:r>
            <a:r>
              <a:rPr lang="en-US" dirty="0" smtClean="0"/>
              <a:t>. </a:t>
            </a:r>
            <a:r>
              <a:rPr lang="en-US" i="1" dirty="0" smtClean="0"/>
              <a:t>So </a:t>
            </a:r>
            <a:r>
              <a:rPr lang="en-US" dirty="0" smtClean="0"/>
              <a:t>is not an intensifier. </a:t>
            </a:r>
            <a:r>
              <a:rPr lang="en-US" i="1" dirty="0" smtClean="0"/>
              <a:t>So </a:t>
            </a:r>
            <a:r>
              <a:rPr lang="en-US" dirty="0" smtClean="0"/>
              <a:t>usually can 	be followed with </a:t>
            </a:r>
            <a:r>
              <a:rPr lang="en-US" i="1" dirty="0" smtClean="0"/>
              <a:t>that </a:t>
            </a:r>
            <a:r>
              <a:rPr lang="en-US" dirty="0" smtClean="0"/>
              <a:t>and/or a clause.</a:t>
            </a:r>
          </a:p>
          <a:p>
            <a:r>
              <a:rPr lang="en-US" dirty="0" smtClean="0"/>
              <a:t>23.	</a:t>
            </a:r>
            <a:r>
              <a:rPr lang="en-US" i="1" dirty="0" smtClean="0"/>
              <a:t>Split infinitive</a:t>
            </a:r>
            <a:r>
              <a:rPr lang="en-US" dirty="0" smtClean="0"/>
              <a:t>- Do not put other words such as 	adverbs between the </a:t>
            </a:r>
            <a:r>
              <a:rPr lang="en-US" i="1" dirty="0" smtClean="0"/>
              <a:t>to </a:t>
            </a:r>
            <a:r>
              <a:rPr lang="en-US" dirty="0" smtClean="0"/>
              <a:t>and the verb of an 	infinitive. This is more accepted now.</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Troublesome 27</a:t>
            </a:r>
            <a:endParaRPr lang="en-US" dirty="0"/>
          </a:p>
        </p:txBody>
      </p:sp>
      <p:sp>
        <p:nvSpPr>
          <p:cNvPr id="3" name="Content Placeholder 2"/>
          <p:cNvSpPr>
            <a:spLocks noGrp="1"/>
          </p:cNvSpPr>
          <p:nvPr>
            <p:ph idx="1"/>
          </p:nvPr>
        </p:nvSpPr>
        <p:spPr/>
        <p:txBody>
          <a:bodyPr/>
          <a:lstStyle/>
          <a:p>
            <a:r>
              <a:rPr lang="en-US" dirty="0" smtClean="0"/>
              <a:t>24.	</a:t>
            </a:r>
            <a:r>
              <a:rPr lang="en-US" i="1" dirty="0" smtClean="0"/>
              <a:t>the reason is</a:t>
            </a:r>
            <a:r>
              <a:rPr lang="en-US" dirty="0" smtClean="0"/>
              <a:t>- NEVER use </a:t>
            </a:r>
            <a:r>
              <a:rPr lang="en-US" i="1" dirty="0" smtClean="0"/>
              <a:t>the reason is 	because</a:t>
            </a:r>
            <a:r>
              <a:rPr lang="en-US" dirty="0" smtClean="0"/>
              <a:t>; this is redundant! Say </a:t>
            </a:r>
            <a:r>
              <a:rPr lang="en-US" i="1" dirty="0" smtClean="0"/>
              <a:t>the reason is 	that</a:t>
            </a:r>
            <a:r>
              <a:rPr lang="en-US" dirty="0" smtClean="0"/>
              <a:t>. Also, do not use </a:t>
            </a:r>
            <a:r>
              <a:rPr lang="en-US" i="1" dirty="0" smtClean="0"/>
              <a:t>the reason why</a:t>
            </a:r>
            <a:r>
              <a:rPr lang="en-US" dirty="0" smtClean="0"/>
              <a:t>!</a:t>
            </a:r>
          </a:p>
          <a:p>
            <a:r>
              <a:rPr lang="en-US" dirty="0" smtClean="0"/>
              <a:t>25.	Trite expressions- Avoid the list on p. 151.</a:t>
            </a:r>
          </a:p>
          <a:p>
            <a:r>
              <a:rPr lang="en-US" dirty="0" smtClean="0"/>
              <a:t>26.	</a:t>
            </a:r>
            <a:r>
              <a:rPr lang="en-US" i="1" dirty="0" smtClean="0"/>
              <a:t>Try</a:t>
            </a:r>
            <a:r>
              <a:rPr lang="en-US" dirty="0" smtClean="0"/>
              <a:t>- Use </a:t>
            </a:r>
            <a:r>
              <a:rPr lang="en-US" i="1" dirty="0" smtClean="0"/>
              <a:t>try to </a:t>
            </a:r>
            <a:r>
              <a:rPr lang="en-US" dirty="0" smtClean="0"/>
              <a:t>instead of </a:t>
            </a:r>
            <a:r>
              <a:rPr lang="en-US" i="1" dirty="0" smtClean="0"/>
              <a:t>try and</a:t>
            </a:r>
            <a:r>
              <a:rPr lang="en-US" dirty="0" smtClean="0"/>
              <a:t>.</a:t>
            </a:r>
          </a:p>
          <a:p>
            <a:r>
              <a:rPr lang="en-US" dirty="0" smtClean="0"/>
              <a:t>27.	</a:t>
            </a:r>
            <a:r>
              <a:rPr lang="en-US" i="1" dirty="0" smtClean="0"/>
              <a:t>while</a:t>
            </a:r>
            <a:r>
              <a:rPr lang="en-US" dirty="0" smtClean="0"/>
              <a:t>- </a:t>
            </a:r>
            <a:r>
              <a:rPr lang="en-US" i="1" dirty="0" smtClean="0"/>
              <a:t>While </a:t>
            </a:r>
            <a:r>
              <a:rPr lang="en-US" dirty="0" smtClean="0"/>
              <a:t>means “time” or “at the time” not 	</a:t>
            </a:r>
            <a:r>
              <a:rPr lang="en-US" i="1" dirty="0" smtClean="0"/>
              <a:t>and, but, </a:t>
            </a:r>
            <a:r>
              <a:rPr lang="en-US" dirty="0" smtClean="0"/>
              <a:t>or </a:t>
            </a:r>
            <a:r>
              <a:rPr lang="en-US" i="1" dirty="0" smtClean="0"/>
              <a:t>although</a:t>
            </a:r>
            <a:r>
              <a:rPr lang="en-US" dirty="0" smtClean="0"/>
              <a:t>. Try to substitute </a:t>
            </a:r>
            <a:r>
              <a:rPr lang="en-US" i="1" dirty="0" smtClean="0"/>
              <a:t>at the 	time</a:t>
            </a:r>
            <a:r>
              <a:rPr lang="en-US" dirty="0" smtClean="0"/>
              <a:t>.</a:t>
            </a:r>
          </a:p>
          <a:p>
            <a:pPr lvl="1"/>
            <a:r>
              <a:rPr lang="en-US" dirty="0" smtClean="0"/>
              <a:t>Example on p. 151</a:t>
            </a:r>
            <a:endParaRPr lang="en-US"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Punctuation</a:t>
            </a:r>
            <a:endParaRPr lang="en-US" dirty="0"/>
          </a:p>
        </p:txBody>
      </p:sp>
      <p:sp>
        <p:nvSpPr>
          <p:cNvPr id="3" name="Content Placeholder 2"/>
          <p:cNvSpPr>
            <a:spLocks noGrp="1"/>
          </p:cNvSpPr>
          <p:nvPr>
            <p:ph idx="1"/>
          </p:nvPr>
        </p:nvSpPr>
        <p:spPr/>
        <p:txBody>
          <a:bodyPr/>
          <a:lstStyle/>
          <a:p>
            <a:r>
              <a:rPr lang="en-US" dirty="0" smtClean="0"/>
              <a:t>A necessity, not a matter of style!</a:t>
            </a:r>
          </a:p>
          <a:p>
            <a:r>
              <a:rPr lang="en-US" dirty="0" smtClean="0"/>
              <a:t>Learn punctuation rules, don’t just listen for pauses!</a:t>
            </a:r>
            <a:endParaRPr lang="en-US"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12 Writing Assignment</a:t>
            </a:r>
            <a:endParaRPr lang="en-US" dirty="0"/>
          </a:p>
        </p:txBody>
      </p:sp>
      <p:sp>
        <p:nvSpPr>
          <p:cNvPr id="3" name="Content Placeholder 2"/>
          <p:cNvSpPr>
            <a:spLocks noGrp="1"/>
          </p:cNvSpPr>
          <p:nvPr>
            <p:ph idx="1"/>
          </p:nvPr>
        </p:nvSpPr>
        <p:spPr/>
        <p:txBody>
          <a:bodyPr/>
          <a:lstStyle/>
          <a:p>
            <a:r>
              <a:rPr lang="en-US" dirty="0" smtClean="0"/>
              <a:t>Due Monday, 4/28</a:t>
            </a:r>
          </a:p>
          <a:p>
            <a:r>
              <a:rPr lang="en-US" dirty="0" smtClean="0"/>
              <a:t>Read writing chapter 13.</a:t>
            </a:r>
          </a:p>
          <a:p>
            <a:r>
              <a:rPr lang="en-US" dirty="0" smtClean="0"/>
              <a:t>Number 5 on pp. 155-156</a:t>
            </a:r>
          </a:p>
          <a:p>
            <a:r>
              <a:rPr lang="en-US" dirty="0" smtClean="0"/>
              <a:t>Number 6 on pp. 156</a:t>
            </a:r>
            <a:endParaRPr lang="en-US"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13 Assignment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Due 2/4/13</a:t>
            </a:r>
          </a:p>
          <a:p>
            <a:r>
              <a:rPr lang="en-US" dirty="0" smtClean="0"/>
              <a:t>Read chapter 13.</a:t>
            </a:r>
          </a:p>
          <a:p>
            <a:r>
              <a:rPr lang="en-US" dirty="0" smtClean="0"/>
              <a:t>Do assignment 1 on pp. 157-159.</a:t>
            </a:r>
          </a:p>
          <a:p>
            <a:r>
              <a:rPr lang="en-US" dirty="0" smtClean="0"/>
              <a:t>Follow all the instructions.</a:t>
            </a:r>
          </a:p>
          <a:p>
            <a:r>
              <a:rPr lang="en-US" dirty="0" smtClean="0"/>
              <a:t>Type the assignment in 12 point Times New Roman font.</a:t>
            </a:r>
          </a:p>
          <a:p>
            <a:r>
              <a:rPr lang="en-US" dirty="0" smtClean="0"/>
              <a:t>Double-space</a:t>
            </a:r>
          </a:p>
          <a:p>
            <a:r>
              <a:rPr lang="en-US" dirty="0" smtClean="0"/>
              <a:t>Use the correct heading (name, date, chapter 13 assignment).</a:t>
            </a:r>
          </a:p>
          <a:p>
            <a:r>
              <a:rPr lang="en-US" dirty="0" smtClean="0"/>
              <a:t>Do NOT put this off! Making up assignments is harder than doing them when they are supposed to be done.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Step Process</a:t>
            </a:r>
            <a:endParaRPr lang="en-US" dirty="0"/>
          </a:p>
        </p:txBody>
      </p:sp>
      <p:sp>
        <p:nvSpPr>
          <p:cNvPr id="3" name="Content Placeholder 2"/>
          <p:cNvSpPr>
            <a:spLocks noGrp="1"/>
          </p:cNvSpPr>
          <p:nvPr>
            <p:ph idx="1"/>
          </p:nvPr>
        </p:nvSpPr>
        <p:spPr/>
        <p:txBody>
          <a:bodyPr/>
          <a:lstStyle/>
          <a:p>
            <a:r>
              <a:rPr lang="en-US" dirty="0" smtClean="0"/>
              <a:t>1. Take inventory.</a:t>
            </a:r>
          </a:p>
          <a:p>
            <a:pPr lvl="1"/>
            <a:r>
              <a:rPr lang="en-US" dirty="0" smtClean="0"/>
              <a:t>What do you know?- usually taken from experience</a:t>
            </a:r>
          </a:p>
          <a:p>
            <a:r>
              <a:rPr lang="en-US" dirty="0" smtClean="0"/>
              <a:t>2.	Ask questions.</a:t>
            </a:r>
          </a:p>
          <a:p>
            <a:pPr lvl="1"/>
            <a:r>
              <a:rPr lang="en-US" dirty="0" smtClean="0"/>
              <a:t>Avoid yes/no questions</a:t>
            </a:r>
          </a:p>
          <a:p>
            <a:pPr lvl="1"/>
            <a:r>
              <a:rPr lang="en-US" dirty="0" smtClean="0"/>
              <a:t>Ask how? Why? What?</a:t>
            </a:r>
          </a:p>
          <a:p>
            <a:pPr lvl="1"/>
            <a:r>
              <a:rPr lang="en-US" dirty="0" smtClean="0"/>
              <a:t>Avoid questions that can be directly answered with simple facts.</a:t>
            </a:r>
          </a:p>
          <a:p>
            <a:pPr lvl="1"/>
            <a:r>
              <a:rPr lang="en-US" dirty="0" smtClean="0"/>
              <a:t>Keep on topic.</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Step Process</a:t>
            </a:r>
            <a:endParaRPr lang="en-US" dirty="0"/>
          </a:p>
        </p:txBody>
      </p:sp>
      <p:sp>
        <p:nvSpPr>
          <p:cNvPr id="3" name="Content Placeholder 2"/>
          <p:cNvSpPr>
            <a:spLocks noGrp="1"/>
          </p:cNvSpPr>
          <p:nvPr>
            <p:ph idx="1"/>
          </p:nvPr>
        </p:nvSpPr>
        <p:spPr/>
        <p:txBody>
          <a:bodyPr/>
          <a:lstStyle/>
          <a:p>
            <a:r>
              <a:rPr lang="en-US" dirty="0" smtClean="0"/>
              <a:t>3. Look for relationships.</a:t>
            </a:r>
          </a:p>
          <a:p>
            <a:r>
              <a:rPr lang="en-US" dirty="0" smtClean="0"/>
              <a:t>4. Ask the yes-or-no question.</a:t>
            </a:r>
          </a:p>
          <a:p>
            <a:pPr lvl="1"/>
            <a:r>
              <a:rPr lang="en-US" dirty="0" smtClean="0"/>
              <a:t>Is there an opposing viewpoint to your opinion?</a:t>
            </a:r>
          </a:p>
          <a:p>
            <a:pPr lvl="1"/>
            <a:r>
              <a:rPr lang="en-US" dirty="0" smtClean="0"/>
              <a:t>Avoid the words </a:t>
            </a:r>
            <a:r>
              <a:rPr lang="en-US" i="1" dirty="0" smtClean="0"/>
              <a:t>always </a:t>
            </a:r>
            <a:r>
              <a:rPr lang="en-US" dirty="0" smtClean="0"/>
              <a:t>and </a:t>
            </a:r>
            <a:r>
              <a:rPr lang="en-US" i="1" dirty="0" smtClean="0"/>
              <a:t>never </a:t>
            </a:r>
            <a:r>
              <a:rPr lang="en-US" dirty="0" smtClean="0"/>
              <a:t>unless dealing with a biblical absolute.</a:t>
            </a:r>
          </a:p>
          <a:p>
            <a:pPr lvl="1"/>
            <a:r>
              <a:rPr lang="en-US" dirty="0" smtClean="0"/>
              <a:t>Should bring you to an either/or position that you can defend</a:t>
            </a:r>
          </a:p>
          <a:p>
            <a:r>
              <a:rPr lang="en-US" dirty="0" smtClean="0"/>
              <a:t>5. Qualify</a:t>
            </a:r>
          </a:p>
          <a:p>
            <a:pPr lvl="1"/>
            <a:r>
              <a:rPr lang="en-US" dirty="0" smtClean="0"/>
              <a:t>To what degree will you prove your point?</a:t>
            </a:r>
          </a:p>
          <a:p>
            <a:pPr lvl="1"/>
            <a:r>
              <a:rPr lang="en-US" dirty="0" smtClean="0"/>
              <a:t>Use words like many, some, often, mostly, etc.</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Step Process</a:t>
            </a:r>
            <a:endParaRPr lang="en-US" dirty="0"/>
          </a:p>
        </p:txBody>
      </p:sp>
      <p:sp>
        <p:nvSpPr>
          <p:cNvPr id="3" name="Content Placeholder 2"/>
          <p:cNvSpPr>
            <a:spLocks noGrp="1"/>
          </p:cNvSpPr>
          <p:nvPr>
            <p:ph idx="1"/>
          </p:nvPr>
        </p:nvSpPr>
        <p:spPr/>
        <p:txBody>
          <a:bodyPr/>
          <a:lstStyle/>
          <a:p>
            <a:r>
              <a:rPr lang="en-US" dirty="0" smtClean="0"/>
              <a:t>5. Qualify</a:t>
            </a:r>
          </a:p>
          <a:p>
            <a:pPr lvl="1"/>
            <a:r>
              <a:rPr lang="en-US" dirty="0" smtClean="0"/>
              <a:t>Avoid the negative. Do not use the word </a:t>
            </a:r>
            <a:r>
              <a:rPr lang="en-US" i="1" dirty="0" smtClean="0"/>
              <a:t>not </a:t>
            </a:r>
            <a:r>
              <a:rPr lang="en-US" dirty="0" smtClean="0"/>
              <a:t>in your thesis. Make it positive.</a:t>
            </a:r>
          </a:p>
          <a:p>
            <a:pPr lvl="1"/>
            <a:r>
              <a:rPr lang="en-US" dirty="0" smtClean="0"/>
              <a:t>Does the opposing argument seem valid?</a:t>
            </a:r>
          </a:p>
          <a:p>
            <a:pPr lvl="1"/>
            <a:r>
              <a:rPr lang="en-US" dirty="0" smtClean="0"/>
              <a:t>After having considered both sides, you can settle on the thesis that you believe is closest to the truth.</a:t>
            </a:r>
          </a:p>
          <a:p>
            <a:pPr lvl="1"/>
            <a:r>
              <a:rPr lang="en-US" dirty="0" smtClean="0"/>
              <a:t>You may have to qualify even more to line your thesis up with your point.</a:t>
            </a:r>
          </a:p>
          <a:p>
            <a:pPr lvl="1"/>
            <a:r>
              <a:rPr lang="en-US" dirty="0" smtClean="0"/>
              <a:t>You must be able to defend your thesis with real conviction.</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on p. 30</a:t>
            </a:r>
            <a:endParaRPr lang="en-US" dirty="0"/>
          </a:p>
        </p:txBody>
      </p:sp>
      <p:sp>
        <p:nvSpPr>
          <p:cNvPr id="3" name="Content Placeholder 2"/>
          <p:cNvSpPr>
            <a:spLocks noGrp="1"/>
          </p:cNvSpPr>
          <p:nvPr>
            <p:ph idx="1"/>
          </p:nvPr>
        </p:nvSpPr>
        <p:spPr/>
        <p:txBody>
          <a:bodyPr/>
          <a:lstStyle/>
          <a:p>
            <a:r>
              <a:rPr lang="en-US" dirty="0" smtClean="0"/>
              <a:t>Your thesis should become more accurate with every step.</a:t>
            </a:r>
          </a:p>
          <a:p>
            <a:r>
              <a:rPr lang="en-US" dirty="0" smtClean="0"/>
              <a:t>Remember to make sure that your thesis can be proved.</a:t>
            </a:r>
          </a:p>
          <a:p>
            <a:r>
              <a:rPr lang="en-US" dirty="0" smtClean="0"/>
              <a:t>Avoid “sweeping” words like </a:t>
            </a:r>
            <a:r>
              <a:rPr lang="en-US" i="1" dirty="0" smtClean="0"/>
              <a:t>perfect</a:t>
            </a:r>
            <a:r>
              <a:rPr lang="en-US" dirty="0" smtClean="0"/>
              <a:t>.</a:t>
            </a:r>
          </a:p>
          <a:p>
            <a:r>
              <a:rPr lang="en-US" dirty="0" smtClean="0"/>
              <a:t>Avoid vague words like </a:t>
            </a:r>
            <a:r>
              <a:rPr lang="en-US" i="1" dirty="0" smtClean="0"/>
              <a:t>wonderful</a:t>
            </a:r>
            <a:r>
              <a:rPr lang="en-US" dirty="0" smtClean="0"/>
              <a:t>.</a:t>
            </a:r>
          </a:p>
          <a:p>
            <a:r>
              <a:rPr lang="en-US" dirty="0" smtClean="0"/>
              <a:t>Remember to qualify. Usually the other side does have at least one point, or no one would hold to that position.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Every essay is an opinion, but not every opinion is a good essay topic.</a:t>
            </a:r>
          </a:p>
          <a:p>
            <a:r>
              <a:rPr lang="en-US" dirty="0" smtClean="0"/>
              <a:t>A good topic can be boiled down to one arguable statement about one major point (thesis).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 MacQuarrie’s Method</a:t>
            </a:r>
            <a:endParaRPr lang="en-US" dirty="0"/>
          </a:p>
        </p:txBody>
      </p:sp>
      <p:sp>
        <p:nvSpPr>
          <p:cNvPr id="3" name="Content Placeholder 2"/>
          <p:cNvSpPr>
            <a:spLocks noGrp="1"/>
          </p:cNvSpPr>
          <p:nvPr>
            <p:ph idx="1"/>
          </p:nvPr>
        </p:nvSpPr>
        <p:spPr/>
        <p:txBody>
          <a:bodyPr/>
          <a:lstStyle/>
          <a:p>
            <a:r>
              <a:rPr lang="en-US" dirty="0" smtClean="0"/>
              <a:t>Although drag racing can develop skilled mechanics and good drivers, today’s drag-racing teenager is usually an irresponsible show-off whose ignorant love for speed makes him a public menace. (Thesis)</a:t>
            </a:r>
          </a:p>
          <a:p>
            <a:r>
              <a:rPr lang="en-US" dirty="0" smtClean="0"/>
              <a:t>Even though teenagers can improve their driving skills and foster mechanical abilities by participating in drag-racing, drag-racing usually cultivates show-offs who endanger others with their need for speed. (Restatement of Thesis)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 Assignment- p. 32</a:t>
            </a:r>
            <a:endParaRPr lang="en-US" dirty="0"/>
          </a:p>
        </p:txBody>
      </p:sp>
      <p:sp>
        <p:nvSpPr>
          <p:cNvPr id="3" name="Content Placeholder 2"/>
          <p:cNvSpPr>
            <a:spLocks noGrp="1"/>
          </p:cNvSpPr>
          <p:nvPr>
            <p:ph idx="1"/>
          </p:nvPr>
        </p:nvSpPr>
        <p:spPr/>
        <p:txBody>
          <a:bodyPr/>
          <a:lstStyle/>
          <a:p>
            <a:r>
              <a:rPr lang="en-US" dirty="0" smtClean="0"/>
              <a:t>Follow the seven steps.</a:t>
            </a:r>
          </a:p>
          <a:p>
            <a:r>
              <a:rPr lang="en-US" dirty="0" smtClean="0"/>
              <a:t>Also for an eighth step, format your thesis like I showed you on the previous slide.</a:t>
            </a:r>
          </a:p>
          <a:p>
            <a:r>
              <a:rPr lang="en-US" dirty="0" smtClean="0"/>
              <a:t>For a ninth step, format a restatement of thesis like I showed you on the previous slide.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a:t>
            </a:r>
            <a:endParaRPr lang="en-US" dirty="0"/>
          </a:p>
        </p:txBody>
      </p:sp>
      <p:sp>
        <p:nvSpPr>
          <p:cNvPr id="3" name="Content Placeholder 2"/>
          <p:cNvSpPr>
            <a:spLocks noGrp="1"/>
          </p:cNvSpPr>
          <p:nvPr>
            <p:ph idx="1"/>
          </p:nvPr>
        </p:nvSpPr>
        <p:spPr/>
        <p:txBody>
          <a:bodyPr/>
          <a:lstStyle/>
          <a:p>
            <a:r>
              <a:rPr lang="en-US" dirty="0" smtClean="0"/>
              <a:t>Note the non-biblical perspective.</a:t>
            </a:r>
          </a:p>
          <a:p>
            <a:r>
              <a:rPr lang="en-US" dirty="0" smtClean="0"/>
              <a:t>To communicate</a:t>
            </a:r>
          </a:p>
          <a:p>
            <a:pPr lvl="1"/>
            <a:r>
              <a:rPr lang="en-US" dirty="0" smtClean="0"/>
              <a:t>To share knowledge, ideas, and feelings</a:t>
            </a:r>
          </a:p>
          <a:p>
            <a:pPr lvl="1"/>
            <a:r>
              <a:rPr lang="en-US" dirty="0" smtClean="0"/>
              <a:t>Purpose of all writing</a:t>
            </a:r>
          </a:p>
          <a:p>
            <a:pPr lvl="1"/>
            <a:r>
              <a:rPr lang="en-US" dirty="0" smtClean="0"/>
              <a:t>Beware of what hinders communication</a:t>
            </a:r>
          </a:p>
          <a:p>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3: “The Full and Final Thesis”</a:t>
            </a:r>
            <a:endParaRPr lang="en-US" dirty="0"/>
          </a:p>
        </p:txBody>
      </p:sp>
      <p:sp>
        <p:nvSpPr>
          <p:cNvPr id="3" name="Content Placeholder 2"/>
          <p:cNvSpPr>
            <a:spLocks noGrp="1"/>
          </p:cNvSpPr>
          <p:nvPr>
            <p:ph idx="1"/>
          </p:nvPr>
        </p:nvSpPr>
        <p:spPr/>
        <p:txBody>
          <a:bodyPr/>
          <a:lstStyle/>
          <a:p>
            <a:r>
              <a:rPr lang="en-US" dirty="0" smtClean="0"/>
              <a:t>Your thesis is a kind of ignition key to your essay; until you turn it your writing will generate no power.</a:t>
            </a:r>
          </a:p>
          <a:p>
            <a:r>
              <a:rPr lang="en-US" dirty="0" smtClean="0"/>
              <a:t>A full thesis contains the following three elements:</a:t>
            </a:r>
          </a:p>
          <a:p>
            <a:pPr lvl="1"/>
            <a:r>
              <a:rPr lang="en-US" dirty="0" smtClean="0"/>
              <a:t>Thesis</a:t>
            </a:r>
          </a:p>
          <a:p>
            <a:pPr lvl="1"/>
            <a:r>
              <a:rPr lang="en-US" dirty="0" smtClean="0"/>
              <a:t>Points that can be made against your thesis</a:t>
            </a:r>
          </a:p>
          <a:p>
            <a:pPr lvl="1"/>
            <a:r>
              <a:rPr lang="en-US" dirty="0" smtClean="0"/>
              <a:t>Points in favor of your thesis</a:t>
            </a:r>
          </a:p>
          <a:p>
            <a:r>
              <a:rPr lang="en-US" dirty="0" smtClean="0"/>
              <a:t>The full thesis statement never appears in its original form in the finished essay.</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Full and Final Thesis”</a:t>
            </a:r>
            <a:endParaRPr lang="en-US" dirty="0"/>
          </a:p>
        </p:txBody>
      </p:sp>
      <p:sp>
        <p:nvSpPr>
          <p:cNvPr id="3" name="Content Placeholder 2"/>
          <p:cNvSpPr>
            <a:spLocks noGrp="1"/>
          </p:cNvSpPr>
          <p:nvPr>
            <p:ph idx="1"/>
          </p:nvPr>
        </p:nvSpPr>
        <p:spPr/>
        <p:txBody>
          <a:bodyPr/>
          <a:lstStyle/>
          <a:p>
            <a:r>
              <a:rPr lang="en-US" dirty="0" smtClean="0"/>
              <a:t>The three elements of a full thesis represent the psychology of all argument, whether written or oral. The goal in an argument is identical to the goal in any essay—to win others to a particular point of view, to persuade.</a:t>
            </a:r>
          </a:p>
          <a:p>
            <a:r>
              <a:rPr lang="en-US" dirty="0" smtClean="0"/>
              <a:t>Nothing softens the opposition so much as a graceful admission that it has some points in its favor.</a:t>
            </a:r>
          </a:p>
          <a:p>
            <a:r>
              <a:rPr lang="en-US" dirty="0" smtClean="0"/>
              <a:t>The strongest argument should be listed last.</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Full and Final Thesis”</a:t>
            </a:r>
            <a:endParaRPr lang="en-US" dirty="0"/>
          </a:p>
        </p:txBody>
      </p:sp>
      <p:sp>
        <p:nvSpPr>
          <p:cNvPr id="3" name="Content Placeholder 2"/>
          <p:cNvSpPr>
            <a:spLocks noGrp="1"/>
          </p:cNvSpPr>
          <p:nvPr>
            <p:ph idx="1"/>
          </p:nvPr>
        </p:nvSpPr>
        <p:spPr/>
        <p:txBody>
          <a:bodyPr/>
          <a:lstStyle/>
          <a:p>
            <a:r>
              <a:rPr lang="en-US" smtClean="0"/>
              <a:t>Every </a:t>
            </a:r>
            <a:r>
              <a:rPr lang="en-US" dirty="0" smtClean="0"/>
              <a:t>successful argument, written or oral, conforms to </a:t>
            </a:r>
            <a:r>
              <a:rPr lang="en-US" smtClean="0"/>
              <a:t>the pattern: </a:t>
            </a:r>
            <a:r>
              <a:rPr lang="en-US" dirty="0" smtClean="0"/>
              <a:t>statement of case, recognition of opposition, and defense, with the strongest argument placed last. An essay, regardless of how it is written, should have this core or iron logic.</a:t>
            </a:r>
          </a:p>
          <a:p>
            <a:r>
              <a:rPr lang="en-US" dirty="0" smtClean="0"/>
              <a:t>You should compose your full thesis as soon as you come up with your topic. Keep it in view while you write your essay.</a:t>
            </a:r>
          </a:p>
          <a:p>
            <a:r>
              <a:rPr lang="en-US" dirty="0" smtClean="0"/>
              <a:t>Example on p. 37</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Full and Final Thesis”</a:t>
            </a:r>
            <a:endParaRPr lang="en-US" dirty="0"/>
          </a:p>
        </p:txBody>
      </p:sp>
      <p:sp>
        <p:nvSpPr>
          <p:cNvPr id="3" name="Content Placeholder 2"/>
          <p:cNvSpPr>
            <a:spLocks noGrp="1"/>
          </p:cNvSpPr>
          <p:nvPr>
            <p:ph idx="1"/>
          </p:nvPr>
        </p:nvSpPr>
        <p:spPr/>
        <p:txBody>
          <a:bodyPr/>
          <a:lstStyle/>
          <a:p>
            <a:r>
              <a:rPr lang="en-US" dirty="0" smtClean="0"/>
              <a:t>Your thesis should guide you, it does not have to dictate you, the but the basic core of your thesis should remain the same.</a:t>
            </a:r>
          </a:p>
          <a:p>
            <a:r>
              <a:rPr lang="en-US" dirty="0" smtClean="0"/>
              <a:t>Focusing on your thesis will keep you on track and prevent you from wandering completely off course. Your full thesis is your check against the temptations of irrelevancy.</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Full and Final Thesis”</a:t>
            </a:r>
            <a:endParaRPr lang="en-US" dirty="0"/>
          </a:p>
        </p:txBody>
      </p:sp>
      <p:sp>
        <p:nvSpPr>
          <p:cNvPr id="3" name="Content Placeholder 2"/>
          <p:cNvSpPr>
            <a:spLocks noGrp="1"/>
          </p:cNvSpPr>
          <p:nvPr>
            <p:ph idx="1"/>
          </p:nvPr>
        </p:nvSpPr>
        <p:spPr/>
        <p:txBody>
          <a:bodyPr/>
          <a:lstStyle/>
          <a:p>
            <a:r>
              <a:rPr lang="en-US" dirty="0" smtClean="0"/>
              <a:t>The full thesis disciplines the writer who has too many ideas, forcing him to organize his scattered thoughts and to check each one for relevance.</a:t>
            </a:r>
          </a:p>
          <a:p>
            <a:r>
              <a:rPr lang="en-US" dirty="0" smtClean="0"/>
              <a:t>The full thesis stimulates the writer who has too few ideas, reminds him of the exact points that he must bring out.</a:t>
            </a:r>
          </a:p>
          <a:p>
            <a:r>
              <a:rPr lang="en-US" dirty="0" smtClean="0"/>
              <a:t>Prepare your thesis carefully, refer to it often, and use it wisely.</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3 Assignment</a:t>
            </a:r>
            <a:endParaRPr lang="en-US" dirty="0"/>
          </a:p>
        </p:txBody>
      </p:sp>
      <p:sp>
        <p:nvSpPr>
          <p:cNvPr id="3" name="Content Placeholder 2"/>
          <p:cNvSpPr>
            <a:spLocks noGrp="1"/>
          </p:cNvSpPr>
          <p:nvPr>
            <p:ph idx="1"/>
          </p:nvPr>
        </p:nvSpPr>
        <p:spPr/>
        <p:txBody>
          <a:bodyPr/>
          <a:lstStyle/>
          <a:p>
            <a:r>
              <a:rPr lang="en-US" dirty="0" smtClean="0"/>
              <a:t>Due Monday, 1/27/14</a:t>
            </a:r>
          </a:p>
          <a:p>
            <a:r>
              <a:rPr lang="en-US" dirty="0" smtClean="0"/>
              <a:t>Typed, 12 pt. </a:t>
            </a:r>
            <a:r>
              <a:rPr lang="en-US" dirty="0" smtClean="0">
                <a:latin typeface="Times New Roman" pitchFamily="18" charset="0"/>
                <a:cs typeface="Times New Roman" pitchFamily="18" charset="0"/>
              </a:rPr>
              <a:t>Times New Roman font, double-spaced</a:t>
            </a:r>
          </a:p>
          <a:p>
            <a:r>
              <a:rPr lang="en-US" dirty="0" smtClean="0">
                <a:cs typeface="Times New Roman" pitchFamily="18" charset="0"/>
              </a:rPr>
              <a:t>Write a full thesis statement for the topic you have chosen for your essay.</a:t>
            </a:r>
          </a:p>
          <a:p>
            <a:r>
              <a:rPr lang="en-US" dirty="0" smtClean="0">
                <a:cs typeface="Times New Roman" pitchFamily="18" charset="0"/>
              </a:rPr>
              <a:t>You may use a topic from p. 39 or chapter 2’s assignment topic.</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3 Assignment</a:t>
            </a:r>
            <a:endParaRPr lang="en-US" dirty="0"/>
          </a:p>
        </p:txBody>
      </p:sp>
      <p:sp>
        <p:nvSpPr>
          <p:cNvPr id="3" name="Content Placeholder 2"/>
          <p:cNvSpPr>
            <a:spLocks noGrp="1"/>
          </p:cNvSpPr>
          <p:nvPr>
            <p:ph idx="1"/>
          </p:nvPr>
        </p:nvSpPr>
        <p:spPr/>
        <p:txBody>
          <a:bodyPr>
            <a:normAutofit fontScale="92500"/>
          </a:bodyPr>
          <a:lstStyle/>
          <a:p>
            <a:r>
              <a:rPr lang="en-US" dirty="0" smtClean="0"/>
              <a:t>Using your full thesis statement as a guide, write an essay of three to five paragraphs on your topic. You must work into your essay most of the pro material suggested by your full thesis. You should also consider the cons wile you shape your essay. Develop and arrange your paragraphs in any way that seems effective, bearing in mind that your purpose is to persuade the reader to agree with your thesis, but please remember that your strongest argument should probably be placed last.</a:t>
            </a:r>
          </a:p>
          <a:p>
            <a:r>
              <a:rPr lang="en-US" dirty="0" smtClean="0"/>
              <a:t>Hold on to this assignment. You will use it again later.</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4: “Structure”</a:t>
            </a:r>
            <a:endParaRPr lang="en-US" dirty="0"/>
          </a:p>
        </p:txBody>
      </p:sp>
      <p:sp>
        <p:nvSpPr>
          <p:cNvPr id="3" name="Content Placeholder 2"/>
          <p:cNvSpPr>
            <a:spLocks noGrp="1"/>
          </p:cNvSpPr>
          <p:nvPr>
            <p:ph idx="1"/>
          </p:nvPr>
        </p:nvSpPr>
        <p:spPr/>
        <p:txBody>
          <a:bodyPr/>
          <a:lstStyle/>
          <a:p>
            <a:r>
              <a:rPr lang="en-US" dirty="0" smtClean="0"/>
              <a:t>3 parts- introduction, body, conclusion</a:t>
            </a:r>
          </a:p>
          <a:p>
            <a:r>
              <a:rPr lang="en-US" dirty="0" smtClean="0"/>
              <a:t>Funnel structure- see diagram on p. 41</a:t>
            </a:r>
          </a:p>
          <a:p>
            <a:r>
              <a:rPr lang="en-US" dirty="0" smtClean="0"/>
              <a:t>This basic structure should NEVER change regardless of the length of the paper.</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r>
              <a:rPr lang="en-US" dirty="0" smtClean="0"/>
              <a:t>Prepares the reader</a:t>
            </a:r>
          </a:p>
          <a:p>
            <a:r>
              <a:rPr lang="en-US" dirty="0" smtClean="0"/>
              <a:t>Begins broadly and narrows to a point</a:t>
            </a:r>
          </a:p>
          <a:p>
            <a:r>
              <a:rPr lang="en-US" dirty="0" smtClean="0"/>
              <a:t>Grabs the reader’s attention (quotation, questions, story, hypothetical situation, startling fact, statistic, definition, etc.)</a:t>
            </a:r>
          </a:p>
          <a:p>
            <a:r>
              <a:rPr lang="en-US" dirty="0" smtClean="0"/>
              <a:t>Ends with the paper’s thesis statement</a:t>
            </a:r>
          </a:p>
          <a:p>
            <a:r>
              <a:rPr lang="en-US" dirty="0" smtClean="0"/>
              <a:t>The thesis should not be the first sentence of a paper: This would explode the author’s opinion in the reader’s face.</a:t>
            </a:r>
          </a:p>
          <a:p>
            <a:r>
              <a:rPr lang="en-US" dirty="0" smtClean="0"/>
              <a:t>Your opening statement will relate to your thesis but will not take a position on it.</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Openings to Avoid</a:t>
            </a:r>
            <a:endParaRPr lang="en-US" dirty="0"/>
          </a:p>
        </p:txBody>
      </p:sp>
      <p:sp>
        <p:nvSpPr>
          <p:cNvPr id="3" name="Content Placeholder 2"/>
          <p:cNvSpPr>
            <a:spLocks noGrp="1"/>
          </p:cNvSpPr>
          <p:nvPr>
            <p:ph idx="1"/>
          </p:nvPr>
        </p:nvSpPr>
        <p:spPr/>
        <p:txBody>
          <a:bodyPr/>
          <a:lstStyle/>
          <a:p>
            <a:r>
              <a:rPr lang="en-US" dirty="0" smtClean="0"/>
              <a:t>Don’t try to be cute!</a:t>
            </a:r>
          </a:p>
          <a:p>
            <a:r>
              <a:rPr lang="en-US" dirty="0" smtClean="0"/>
              <a:t>Sound effects</a:t>
            </a:r>
          </a:p>
          <a:p>
            <a:r>
              <a:rPr lang="en-US" dirty="0" smtClean="0"/>
              <a:t>Exclamatory sentences</a:t>
            </a:r>
          </a:p>
          <a:p>
            <a:r>
              <a:rPr lang="en-US" dirty="0" smtClean="0"/>
              <a:t>“Recipe-writing”</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Essay</a:t>
            </a:r>
            <a:endParaRPr lang="en-US" dirty="0"/>
          </a:p>
        </p:txBody>
      </p:sp>
      <p:sp>
        <p:nvSpPr>
          <p:cNvPr id="3" name="Content Placeholder 2"/>
          <p:cNvSpPr>
            <a:spLocks noGrp="1"/>
          </p:cNvSpPr>
          <p:nvPr>
            <p:ph idx="1"/>
          </p:nvPr>
        </p:nvSpPr>
        <p:spPr/>
        <p:txBody>
          <a:bodyPr/>
          <a:lstStyle/>
          <a:p>
            <a:r>
              <a:rPr lang="en-US" dirty="0" smtClean="0"/>
              <a:t>Essay- written expression of its author’s opinion</a:t>
            </a:r>
          </a:p>
          <a:p>
            <a:r>
              <a:rPr lang="en-US" dirty="0" smtClean="0"/>
              <a:t>Blends fact with imagination and knowledge with feeling—BALANCE!</a:t>
            </a:r>
          </a:p>
          <a:p>
            <a:r>
              <a:rPr lang="en-US" dirty="0" smtClean="0"/>
              <a:t>Purpose- to express an opinion</a:t>
            </a:r>
          </a:p>
          <a:p>
            <a:r>
              <a:rPr lang="en-US" dirty="0" smtClean="0"/>
              <a:t>An essay author is not a machine, but a human being.</a:t>
            </a:r>
          </a:p>
          <a:p>
            <a:r>
              <a:rPr lang="en-US" dirty="0" smtClean="0"/>
              <a:t>You must have an opinion before you can write an essay!</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You may want to write your introduction after the body of your paper.</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a:t>
            </a:r>
            <a:endParaRPr lang="en-US" dirty="0"/>
          </a:p>
        </p:txBody>
      </p:sp>
      <p:sp>
        <p:nvSpPr>
          <p:cNvPr id="3" name="Content Placeholder 2"/>
          <p:cNvSpPr>
            <a:spLocks noGrp="1"/>
          </p:cNvSpPr>
          <p:nvPr>
            <p:ph idx="1"/>
          </p:nvPr>
        </p:nvSpPr>
        <p:spPr/>
        <p:txBody>
          <a:bodyPr>
            <a:normAutofit lnSpcReduction="10000"/>
          </a:bodyPr>
          <a:lstStyle/>
          <a:p>
            <a:r>
              <a:rPr lang="en-US" dirty="0" smtClean="0"/>
              <a:t>Can be any length</a:t>
            </a:r>
          </a:p>
          <a:p>
            <a:r>
              <a:rPr lang="en-US" dirty="0" smtClean="0"/>
              <a:t>Your argument</a:t>
            </a:r>
          </a:p>
          <a:p>
            <a:r>
              <a:rPr lang="en-US" dirty="0" smtClean="0"/>
              <a:t>Refer to your full thesis!</a:t>
            </a:r>
          </a:p>
          <a:p>
            <a:r>
              <a:rPr lang="en-US" dirty="0" smtClean="0"/>
              <a:t>Make the necessary concessions (for an argumentative essay).</a:t>
            </a:r>
          </a:p>
          <a:p>
            <a:r>
              <a:rPr lang="en-US" dirty="0" smtClean="0"/>
              <a:t>Consider the other side.</a:t>
            </a:r>
          </a:p>
          <a:p>
            <a:r>
              <a:rPr lang="en-US" dirty="0" smtClean="0"/>
              <a:t>Address all your pro points.</a:t>
            </a:r>
          </a:p>
          <a:p>
            <a:r>
              <a:rPr lang="en-US" dirty="0" smtClean="0"/>
              <a:t>Save your best argument for last.</a:t>
            </a:r>
          </a:p>
          <a:p>
            <a:r>
              <a:rPr lang="en-US" dirty="0" smtClean="0"/>
              <a:t>Simple to complex</a:t>
            </a:r>
          </a:p>
          <a:p>
            <a:r>
              <a:rPr lang="en-US" dirty="0" smtClean="0"/>
              <a:t>Transitions!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Should begin with your restatement of thesis</a:t>
            </a:r>
          </a:p>
          <a:p>
            <a:r>
              <a:rPr lang="en-US" dirty="0" smtClean="0"/>
              <a:t>Opposite of introduction</a:t>
            </a:r>
          </a:p>
          <a:p>
            <a:r>
              <a:rPr lang="en-US" dirty="0" smtClean="0"/>
              <a:t>Specific to general</a:t>
            </a:r>
          </a:p>
          <a:p>
            <a:r>
              <a:rPr lang="en-US" dirty="0" smtClean="0"/>
              <a:t>Do not completely list your points; suggest the points instead.</a:t>
            </a:r>
          </a:p>
          <a:p>
            <a:r>
              <a:rPr lang="en-US" dirty="0" smtClean="0"/>
              <a:t>Remind your reader of your argument.</a:t>
            </a:r>
          </a:p>
          <a:p>
            <a:r>
              <a:rPr lang="en-US" dirty="0" smtClean="0"/>
              <a:t>Your last words to prove your argument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 Assignment </a:t>
            </a:r>
            <a:r>
              <a:rPr lang="en-US" smtClean="0"/>
              <a:t>for Tuesday, 2/11</a:t>
            </a:r>
            <a:endParaRPr lang="en-US" dirty="0"/>
          </a:p>
        </p:txBody>
      </p:sp>
      <p:sp>
        <p:nvSpPr>
          <p:cNvPr id="3" name="Content Placeholder 2"/>
          <p:cNvSpPr>
            <a:spLocks noGrp="1"/>
          </p:cNvSpPr>
          <p:nvPr>
            <p:ph idx="1"/>
          </p:nvPr>
        </p:nvSpPr>
        <p:spPr/>
        <p:txBody>
          <a:bodyPr/>
          <a:lstStyle/>
          <a:p>
            <a:r>
              <a:rPr lang="en-US" dirty="0" smtClean="0"/>
              <a:t>Revise your chapter 3 essay.</a:t>
            </a:r>
          </a:p>
          <a:p>
            <a:r>
              <a:rPr lang="en-US" dirty="0" smtClean="0"/>
              <a:t>Transform it into a 5 paragraph essay.</a:t>
            </a:r>
          </a:p>
          <a:p>
            <a:r>
              <a:rPr lang="en-US" dirty="0" smtClean="0"/>
              <a:t>Keep in mind the points from W </a:t>
            </a:r>
            <a:r>
              <a:rPr lang="en-US" dirty="0" err="1" smtClean="0"/>
              <a:t>ch</a:t>
            </a:r>
            <a:r>
              <a:rPr lang="en-US" dirty="0" smtClean="0"/>
              <a:t> 4.</a:t>
            </a:r>
          </a:p>
          <a:p>
            <a:pPr>
              <a:lnSpc>
                <a:spcPct val="200000"/>
              </a:lnSpc>
            </a:pPr>
            <a:r>
              <a:rPr lang="en-US" dirty="0" smtClean="0">
                <a:latin typeface="Times New Roman" pitchFamily="18" charset="0"/>
                <a:cs typeface="Times New Roman" pitchFamily="18" charset="0"/>
              </a:rPr>
              <a:t>This essay should be double-spaced in 12 pt. Times New Roman font.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“First </a:t>
            </a:r>
            <a:r>
              <a:rPr lang="en-US" dirty="0" smtClean="0"/>
              <a:t>Steps </a:t>
            </a:r>
            <a:r>
              <a:rPr lang="en-US" smtClean="0"/>
              <a:t>Toward Style”: </a:t>
            </a:r>
            <a:r>
              <a:rPr lang="en-US" dirty="0" smtClean="0"/>
              <a:t>Chapter 5</a:t>
            </a:r>
            <a:endParaRPr lang="en-US" dirty="0"/>
          </a:p>
        </p:txBody>
      </p:sp>
      <p:sp>
        <p:nvSpPr>
          <p:cNvPr id="3" name="Content Placeholder 2"/>
          <p:cNvSpPr>
            <a:spLocks noGrp="1"/>
          </p:cNvSpPr>
          <p:nvPr>
            <p:ph idx="1"/>
          </p:nvPr>
        </p:nvSpPr>
        <p:spPr/>
        <p:txBody>
          <a:bodyPr/>
          <a:lstStyle/>
          <a:p>
            <a:r>
              <a:rPr lang="en-US" dirty="0" smtClean="0"/>
              <a:t>The </a:t>
            </a:r>
            <a:r>
              <a:rPr lang="en-US" b="1" dirty="0" smtClean="0"/>
              <a:t>final</a:t>
            </a:r>
            <a:r>
              <a:rPr lang="en-US" dirty="0" smtClean="0"/>
              <a:t> judgment of a piece of writing depends upon the writer’s </a:t>
            </a:r>
            <a:r>
              <a:rPr lang="en-US" b="1" dirty="0" smtClean="0"/>
              <a:t>use</a:t>
            </a:r>
            <a:r>
              <a:rPr lang="en-US" dirty="0" smtClean="0"/>
              <a:t> of words.</a:t>
            </a:r>
          </a:p>
          <a:p>
            <a:r>
              <a:rPr lang="en-US" dirty="0" smtClean="0"/>
              <a:t>Writing</a:t>
            </a:r>
          </a:p>
          <a:p>
            <a:pPr lvl="1"/>
            <a:r>
              <a:rPr lang="en-US" dirty="0" smtClean="0"/>
              <a:t>Choosing the </a:t>
            </a:r>
            <a:r>
              <a:rPr lang="en-US" b="1" dirty="0" smtClean="0"/>
              <a:t>best</a:t>
            </a:r>
            <a:r>
              <a:rPr lang="en-US" dirty="0" smtClean="0"/>
              <a:t> words</a:t>
            </a:r>
          </a:p>
          <a:p>
            <a:pPr lvl="1"/>
            <a:r>
              <a:rPr lang="en-US" dirty="0" smtClean="0"/>
              <a:t>Shaping sentences</a:t>
            </a:r>
          </a:p>
          <a:p>
            <a:pPr lvl="1"/>
            <a:r>
              <a:rPr lang="en-US" dirty="0" smtClean="0"/>
              <a:t>Developing </a:t>
            </a:r>
            <a:r>
              <a:rPr lang="en-US" b="1" dirty="0" smtClean="0"/>
              <a:t>paragraphs</a:t>
            </a:r>
          </a:p>
          <a:p>
            <a:pPr lvl="1"/>
            <a:r>
              <a:rPr lang="en-US" dirty="0" smtClean="0"/>
              <a:t>Saying what you </a:t>
            </a:r>
            <a:r>
              <a:rPr lang="en-US" b="1" dirty="0" smtClean="0"/>
              <a:t>want</a:t>
            </a:r>
            <a:r>
              <a:rPr lang="en-US" dirty="0" smtClean="0"/>
              <a:t> to say</a:t>
            </a:r>
          </a:p>
          <a:p>
            <a:pPr lvl="1">
              <a:buFont typeface="Arial" pitchFamily="34" charset="0"/>
              <a:buChar char="•"/>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Style</a:t>
            </a:r>
            <a:endParaRPr lang="en-US" dirty="0"/>
          </a:p>
        </p:txBody>
      </p:sp>
      <p:sp>
        <p:nvSpPr>
          <p:cNvPr id="3" name="Content Placeholder 2"/>
          <p:cNvSpPr>
            <a:spLocks noGrp="1"/>
          </p:cNvSpPr>
          <p:nvPr>
            <p:ph idx="1"/>
          </p:nvPr>
        </p:nvSpPr>
        <p:spPr/>
        <p:txBody>
          <a:bodyPr/>
          <a:lstStyle/>
          <a:p>
            <a:r>
              <a:rPr lang="en-US" dirty="0" smtClean="0"/>
              <a:t>Some special quality that commands interest and/or gives </a:t>
            </a:r>
            <a:r>
              <a:rPr lang="en-US" b="1" dirty="0" smtClean="0"/>
              <a:t>pleasure</a:t>
            </a:r>
          </a:p>
          <a:p>
            <a:r>
              <a:rPr lang="en-US" dirty="0" smtClean="0"/>
              <a:t>The ability to do something </a:t>
            </a:r>
            <a:r>
              <a:rPr lang="en-US" b="1" dirty="0" smtClean="0"/>
              <a:t>difficult</a:t>
            </a:r>
            <a:r>
              <a:rPr lang="en-US" dirty="0" smtClean="0"/>
              <a:t> as though it were </a:t>
            </a:r>
            <a:r>
              <a:rPr lang="en-US" b="1" dirty="0" smtClean="0"/>
              <a:t>easy</a:t>
            </a:r>
          </a:p>
          <a:p>
            <a:r>
              <a:rPr lang="en-US" dirty="0" smtClean="0"/>
              <a:t>Not laborious, painful, </a:t>
            </a:r>
            <a:r>
              <a:rPr lang="en-US" b="1" dirty="0" smtClean="0"/>
              <a:t>dull</a:t>
            </a:r>
            <a:r>
              <a:rPr lang="en-US" dirty="0" smtClean="0"/>
              <a:t>, or awkward</a:t>
            </a:r>
          </a:p>
          <a:p>
            <a:r>
              <a:rPr lang="en-US" b="1" dirty="0" smtClean="0"/>
              <a:t>Easy</a:t>
            </a:r>
            <a:r>
              <a:rPr lang="en-US" dirty="0" smtClean="0"/>
              <a:t> to understand as a conversation</a:t>
            </a:r>
          </a:p>
          <a:p>
            <a:r>
              <a:rPr lang="en-US" dirty="0" smtClean="0"/>
              <a:t>Holds interest without apparent </a:t>
            </a:r>
            <a:r>
              <a:rPr lang="en-US" b="1" dirty="0" smtClean="0"/>
              <a:t>effort</a:t>
            </a:r>
            <a:endParaRPr lang="en-US"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Style</a:t>
            </a:r>
            <a:endParaRPr lang="en-US" dirty="0"/>
          </a:p>
        </p:txBody>
      </p:sp>
      <p:sp>
        <p:nvSpPr>
          <p:cNvPr id="3" name="Content Placeholder 2"/>
          <p:cNvSpPr>
            <a:spLocks noGrp="1"/>
          </p:cNvSpPr>
          <p:nvPr>
            <p:ph idx="1"/>
          </p:nvPr>
        </p:nvSpPr>
        <p:spPr/>
        <p:txBody>
          <a:bodyPr/>
          <a:lstStyle/>
          <a:p>
            <a:r>
              <a:rPr lang="en-US" dirty="0" smtClean="0"/>
              <a:t>The secret is </a:t>
            </a:r>
            <a:r>
              <a:rPr lang="en-US" b="1" dirty="0" smtClean="0"/>
              <a:t>control</a:t>
            </a:r>
            <a:r>
              <a:rPr lang="en-US" dirty="0" smtClean="0"/>
              <a:t>.</a:t>
            </a:r>
          </a:p>
          <a:p>
            <a:r>
              <a:rPr lang="en-US" dirty="0" smtClean="0"/>
              <a:t>Can be </a:t>
            </a:r>
            <a:r>
              <a:rPr lang="en-US" b="1" dirty="0" smtClean="0"/>
              <a:t>learned </a:t>
            </a:r>
            <a:r>
              <a:rPr lang="en-US" dirty="0" smtClean="0"/>
              <a:t>through self-discipline and practice</a:t>
            </a:r>
          </a:p>
          <a:p>
            <a:r>
              <a:rPr lang="en-US" b="1" dirty="0" smtClean="0"/>
              <a:t>Not</a:t>
            </a:r>
            <a:r>
              <a:rPr lang="en-US" dirty="0" smtClean="0"/>
              <a:t> a mysterious gift reserved for select people</a:t>
            </a:r>
          </a:p>
          <a:p>
            <a:r>
              <a:rPr lang="en-US" dirty="0" smtClean="0"/>
              <a:t>You </a:t>
            </a:r>
            <a:r>
              <a:rPr lang="en-US" b="1" dirty="0" smtClean="0"/>
              <a:t>can </a:t>
            </a:r>
            <a:r>
              <a:rPr lang="en-US" dirty="0" smtClean="0"/>
              <a:t>learn style because style is a technique.</a:t>
            </a:r>
          </a:p>
          <a:p>
            <a:r>
              <a:rPr lang="en-US" dirty="0" smtClean="0"/>
              <a:t>The “</a:t>
            </a:r>
            <a:r>
              <a:rPr lang="en-US" b="1" dirty="0" smtClean="0"/>
              <a:t>how</a:t>
            </a:r>
            <a:r>
              <a:rPr lang="en-US" dirty="0" smtClean="0"/>
              <a:t>” of writing, not the “what” of writing.</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Two Commandments</a:t>
            </a:r>
            <a:endParaRPr lang="en-US" dirty="0"/>
          </a:p>
        </p:txBody>
      </p:sp>
      <p:sp>
        <p:nvSpPr>
          <p:cNvPr id="3" name="Content Placeholder 2"/>
          <p:cNvSpPr>
            <a:spLocks noGrp="1"/>
          </p:cNvSpPr>
          <p:nvPr>
            <p:ph idx="1"/>
          </p:nvPr>
        </p:nvSpPr>
        <p:spPr/>
        <p:txBody>
          <a:bodyPr/>
          <a:lstStyle/>
          <a:p>
            <a:r>
              <a:rPr lang="en-US" dirty="0" smtClean="0"/>
              <a:t>Can be broken only when you are more </a:t>
            </a:r>
            <a:r>
              <a:rPr lang="en-US" b="1" dirty="0" smtClean="0"/>
              <a:t>experienced</a:t>
            </a:r>
            <a:r>
              <a:rPr lang="en-US" dirty="0" smtClean="0"/>
              <a:t>- let’s just say the graduate level</a:t>
            </a:r>
          </a:p>
          <a:p>
            <a:r>
              <a:rPr lang="en-US" dirty="0" smtClean="0"/>
              <a:t>1.	Do not use </a:t>
            </a:r>
            <a:r>
              <a:rPr lang="en-US" b="1" dirty="0" smtClean="0"/>
              <a:t>first </a:t>
            </a:r>
            <a:r>
              <a:rPr lang="en-US" dirty="0" smtClean="0"/>
              <a:t>person.</a:t>
            </a:r>
          </a:p>
          <a:p>
            <a:r>
              <a:rPr lang="en-US" dirty="0" smtClean="0"/>
              <a:t>2.	Do not use word “</a:t>
            </a:r>
            <a:r>
              <a:rPr lang="en-US" b="1" dirty="0" smtClean="0"/>
              <a:t>there</a:t>
            </a:r>
            <a:r>
              <a:rPr lang="en-US" dirty="0" smtClean="0"/>
              <a:t>”—ever.</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First Commandment</a:t>
            </a:r>
            <a:endParaRPr lang="en-US" dirty="0"/>
          </a:p>
        </p:txBody>
      </p:sp>
      <p:sp>
        <p:nvSpPr>
          <p:cNvPr id="3" name="Content Placeholder 2"/>
          <p:cNvSpPr>
            <a:spLocks noGrp="1"/>
          </p:cNvSpPr>
          <p:nvPr>
            <p:ph idx="1"/>
          </p:nvPr>
        </p:nvSpPr>
        <p:spPr/>
        <p:txBody>
          <a:bodyPr/>
          <a:lstStyle/>
          <a:p>
            <a:r>
              <a:rPr lang="en-US" dirty="0" smtClean="0"/>
              <a:t>Shows </a:t>
            </a:r>
            <a:r>
              <a:rPr lang="en-US" b="1" dirty="0" smtClean="0"/>
              <a:t>conviction</a:t>
            </a:r>
          </a:p>
          <a:p>
            <a:pPr lvl="1"/>
            <a:r>
              <a:rPr lang="en-US" dirty="0" smtClean="0"/>
              <a:t>I believe that God exists.</a:t>
            </a:r>
          </a:p>
          <a:p>
            <a:pPr lvl="1"/>
            <a:r>
              <a:rPr lang="en-US" dirty="0" smtClean="0"/>
              <a:t>God exists.</a:t>
            </a:r>
          </a:p>
          <a:p>
            <a:pPr lvl="1"/>
            <a:r>
              <a:rPr lang="en-US" dirty="0" smtClean="0"/>
              <a:t>It is my opinion that smoking causes cancer.</a:t>
            </a:r>
          </a:p>
          <a:p>
            <a:pPr lvl="1"/>
            <a:r>
              <a:rPr lang="en-US" dirty="0" smtClean="0"/>
              <a:t>Smoking causes cancer.</a:t>
            </a:r>
          </a:p>
          <a:p>
            <a:r>
              <a:rPr lang="en-US" dirty="0" smtClean="0"/>
              <a:t>Makes an opinion authoritative instead of apologetic, </a:t>
            </a:r>
            <a:r>
              <a:rPr lang="en-US" b="1" dirty="0" smtClean="0"/>
              <a:t>weak</a:t>
            </a:r>
            <a:r>
              <a:rPr lang="en-US" dirty="0" smtClean="0"/>
              <a:t>, and defensive</a:t>
            </a:r>
          </a:p>
          <a:p>
            <a:r>
              <a:rPr lang="en-US" dirty="0" smtClean="0"/>
              <a:t>Don’t write about </a:t>
            </a:r>
            <a:r>
              <a:rPr lang="en-US" b="1" dirty="0" smtClean="0"/>
              <a:t>yourself</a:t>
            </a:r>
            <a:r>
              <a:rPr lang="en-US" dirty="0" smtClean="0"/>
              <a:t>; write about the </a:t>
            </a:r>
            <a:r>
              <a:rPr lang="en-US" b="1" dirty="0" smtClean="0"/>
              <a:t>subject</a:t>
            </a:r>
            <a:r>
              <a:rPr lang="en-US" dirty="0" smtClean="0"/>
              <a:t>.</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First Commandment</a:t>
            </a:r>
            <a:endParaRPr lang="en-US" dirty="0"/>
          </a:p>
        </p:txBody>
      </p:sp>
      <p:sp>
        <p:nvSpPr>
          <p:cNvPr id="3" name="Content Placeholder 2"/>
          <p:cNvSpPr>
            <a:spLocks noGrp="1"/>
          </p:cNvSpPr>
          <p:nvPr>
            <p:ph idx="1"/>
          </p:nvPr>
        </p:nvSpPr>
        <p:spPr/>
        <p:txBody>
          <a:bodyPr/>
          <a:lstStyle/>
          <a:p>
            <a:r>
              <a:rPr lang="en-US" dirty="0" smtClean="0"/>
              <a:t>“I think” and “I feel” are not needed; they are </a:t>
            </a:r>
            <a:r>
              <a:rPr lang="en-US" b="1" dirty="0" smtClean="0"/>
              <a:t>redundant</a:t>
            </a:r>
            <a:r>
              <a:rPr lang="en-US" dirty="0" smtClean="0"/>
              <a:t>.</a:t>
            </a:r>
          </a:p>
          <a:p>
            <a:r>
              <a:rPr lang="en-US" dirty="0" smtClean="0"/>
              <a:t>Don’t </a:t>
            </a:r>
            <a:r>
              <a:rPr lang="en-US" b="1" dirty="0" smtClean="0"/>
              <a:t>conceal</a:t>
            </a:r>
            <a:r>
              <a:rPr lang="en-US" dirty="0" smtClean="0"/>
              <a:t> an “I think” with “this writer thinks.” This is the same thing.</a:t>
            </a:r>
          </a:p>
          <a:p>
            <a:r>
              <a:rPr lang="en-US" dirty="0" smtClean="0"/>
              <a:t>Also, you should never use the </a:t>
            </a:r>
            <a:r>
              <a:rPr lang="en-US" b="1" dirty="0" smtClean="0"/>
              <a:t>second</a:t>
            </a:r>
            <a:r>
              <a:rPr lang="en-US" dirty="0" smtClean="0"/>
              <a:t> person unless otherwise instructed.</a:t>
            </a:r>
          </a:p>
          <a:p>
            <a:r>
              <a:rPr lang="en-US" dirty="0" smtClean="0"/>
              <a:t>The word </a:t>
            </a:r>
            <a:r>
              <a:rPr lang="en-US" b="1" i="1" dirty="0" smtClean="0"/>
              <a:t>one </a:t>
            </a:r>
            <a:r>
              <a:rPr lang="en-US" dirty="0" smtClean="0"/>
              <a:t>makes your writing impersonal.</a:t>
            </a:r>
          </a:p>
          <a:p>
            <a:r>
              <a:rPr lang="en-US" dirty="0" smtClean="0"/>
              <a:t>Examples on p. 63</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Subjects for Essays</a:t>
            </a:r>
            <a:endParaRPr lang="en-US" dirty="0"/>
          </a:p>
        </p:txBody>
      </p:sp>
      <p:sp>
        <p:nvSpPr>
          <p:cNvPr id="3" name="Content Placeholder 2"/>
          <p:cNvSpPr>
            <a:spLocks noGrp="1"/>
          </p:cNvSpPr>
          <p:nvPr>
            <p:ph idx="1"/>
          </p:nvPr>
        </p:nvSpPr>
        <p:spPr/>
        <p:txBody>
          <a:bodyPr/>
          <a:lstStyle/>
          <a:p>
            <a:r>
              <a:rPr lang="en-US" dirty="0" smtClean="0"/>
              <a:t>Limitless choices</a:t>
            </a:r>
          </a:p>
          <a:p>
            <a:r>
              <a:rPr lang="en-US" dirty="0" smtClean="0"/>
              <a:t>You can write about anything you know enough </a:t>
            </a:r>
            <a:r>
              <a:rPr lang="en-US" dirty="0" err="1" smtClean="0"/>
              <a:t>ab</a:t>
            </a:r>
            <a:r>
              <a:rPr lang="en-US" dirty="0" smtClean="0"/>
              <a:t>/ to have an opinion.</a:t>
            </a:r>
          </a:p>
          <a:p>
            <a:r>
              <a:rPr lang="en-US" dirty="0" smtClean="0"/>
              <a:t>Essays of knowledge and experience</a:t>
            </a:r>
          </a:p>
          <a:p>
            <a:r>
              <a:rPr lang="en-US" dirty="0" smtClean="0"/>
              <a:t>Know what you’re talking about!</a:t>
            </a:r>
          </a:p>
          <a:p>
            <a:r>
              <a:rPr lang="en-US" dirty="0" smtClean="0"/>
              <a:t>You must have an opinion!</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First Commandment</a:t>
            </a:r>
            <a:endParaRPr lang="en-US" dirty="0"/>
          </a:p>
        </p:txBody>
      </p:sp>
      <p:sp>
        <p:nvSpPr>
          <p:cNvPr id="3" name="Content Placeholder 2"/>
          <p:cNvSpPr>
            <a:spLocks noGrp="1"/>
          </p:cNvSpPr>
          <p:nvPr>
            <p:ph idx="1"/>
          </p:nvPr>
        </p:nvSpPr>
        <p:spPr/>
        <p:txBody>
          <a:bodyPr/>
          <a:lstStyle/>
          <a:p>
            <a:r>
              <a:rPr lang="en-US" dirty="0" smtClean="0"/>
              <a:t>Shortens writing and makes it more </a:t>
            </a:r>
            <a:r>
              <a:rPr lang="en-US" b="1" dirty="0" smtClean="0"/>
              <a:t>direct</a:t>
            </a:r>
            <a:r>
              <a:rPr lang="en-US" dirty="0" smtClean="0"/>
              <a:t>, vigorous, and powerful</a:t>
            </a:r>
          </a:p>
          <a:p>
            <a:r>
              <a:rPr lang="en-US" dirty="0" smtClean="0"/>
              <a:t>This allows you to say what you </a:t>
            </a:r>
            <a:r>
              <a:rPr lang="en-US" b="1" dirty="0" smtClean="0"/>
              <a:t>mean</a:t>
            </a:r>
            <a:r>
              <a:rPr lang="en-US" dirty="0" smtClean="0"/>
              <a:t>, directly and forcefully.</a:t>
            </a:r>
          </a:p>
          <a:p>
            <a:r>
              <a:rPr lang="en-US" dirty="0" smtClean="0"/>
              <a:t>Enables clear thinking and improves </a:t>
            </a:r>
            <a:r>
              <a:rPr lang="en-US" b="1" dirty="0" smtClean="0"/>
              <a:t>logic</a:t>
            </a:r>
          </a:p>
          <a:p>
            <a:r>
              <a:rPr lang="en-US" b="1" dirty="0" smtClean="0"/>
              <a:t>Practice</a:t>
            </a:r>
            <a:r>
              <a:rPr lang="en-US" dirty="0" smtClean="0"/>
              <a:t>!</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Second Commandment</a:t>
            </a:r>
            <a:endParaRPr lang="en-US" dirty="0"/>
          </a:p>
        </p:txBody>
      </p:sp>
      <p:sp>
        <p:nvSpPr>
          <p:cNvPr id="3" name="Content Placeholder 2"/>
          <p:cNvSpPr>
            <a:spLocks noGrp="1"/>
          </p:cNvSpPr>
          <p:nvPr>
            <p:ph idx="1"/>
          </p:nvPr>
        </p:nvSpPr>
        <p:spPr/>
        <p:txBody>
          <a:bodyPr/>
          <a:lstStyle/>
          <a:p>
            <a:r>
              <a:rPr lang="en-US" dirty="0" smtClean="0"/>
              <a:t>Simply, “there” adds nothing but </a:t>
            </a:r>
            <a:r>
              <a:rPr lang="en-US" b="1" dirty="0" smtClean="0"/>
              <a:t>clutter </a:t>
            </a:r>
            <a:r>
              <a:rPr lang="en-US" dirty="0" smtClean="0"/>
              <a:t>to a sentence.</a:t>
            </a:r>
          </a:p>
          <a:p>
            <a:r>
              <a:rPr lang="en-US" dirty="0" smtClean="0"/>
              <a:t>Often, you will also have to remove a </a:t>
            </a:r>
            <a:r>
              <a:rPr lang="en-US" b="1" i="1" dirty="0" smtClean="0"/>
              <a:t>be</a:t>
            </a:r>
            <a:r>
              <a:rPr lang="en-US" b="1" dirty="0" smtClean="0"/>
              <a:t> </a:t>
            </a:r>
            <a:r>
              <a:rPr lang="en-US" dirty="0" smtClean="0"/>
              <a:t>verb.</a:t>
            </a:r>
          </a:p>
          <a:p>
            <a:r>
              <a:rPr lang="en-US" dirty="0" smtClean="0"/>
              <a:t>Examples on p. 65</a:t>
            </a:r>
          </a:p>
          <a:p>
            <a:r>
              <a:rPr lang="en-US" dirty="0" smtClean="0"/>
              <a:t>Use a </a:t>
            </a:r>
            <a:r>
              <a:rPr lang="en-US" b="1" dirty="0" smtClean="0"/>
              <a:t>thesaurus</a:t>
            </a:r>
            <a:r>
              <a:rPr lang="en-US" dirty="0" smtClean="0"/>
              <a:t>!</a:t>
            </a:r>
          </a:p>
          <a:p>
            <a:r>
              <a:rPr lang="en-US" dirty="0" smtClean="0"/>
              <a:t>Use </a:t>
            </a:r>
            <a:r>
              <a:rPr lang="en-US" b="1" dirty="0" smtClean="0"/>
              <a:t>active</a:t>
            </a:r>
            <a:r>
              <a:rPr lang="en-US" dirty="0" smtClean="0"/>
              <a:t> verbs! In freshman English, you are not allowed to use </a:t>
            </a:r>
            <a:r>
              <a:rPr lang="en-US" b="1" dirty="0" smtClean="0"/>
              <a:t>passive</a:t>
            </a:r>
            <a:r>
              <a:rPr lang="en-US" dirty="0" smtClean="0"/>
              <a:t> voice.</a:t>
            </a:r>
          </a:p>
          <a:p>
            <a:pPr lvl="1"/>
            <a:r>
              <a:rPr lang="en-US" dirty="0" smtClean="0"/>
              <a:t>Active verbs- verbs of doing</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Second Commandment</a:t>
            </a:r>
            <a:endParaRPr lang="en-US" dirty="0"/>
          </a:p>
        </p:txBody>
      </p:sp>
      <p:sp>
        <p:nvSpPr>
          <p:cNvPr id="3" name="Content Placeholder 2"/>
          <p:cNvSpPr>
            <a:spLocks noGrp="1"/>
          </p:cNvSpPr>
          <p:nvPr>
            <p:ph idx="1"/>
          </p:nvPr>
        </p:nvSpPr>
        <p:spPr/>
        <p:txBody>
          <a:bodyPr/>
          <a:lstStyle/>
          <a:p>
            <a:r>
              <a:rPr lang="en-US" dirty="0" smtClean="0"/>
              <a:t>Sometimes the word “there” is required, such as when indicating a place or position.</a:t>
            </a:r>
          </a:p>
          <a:p>
            <a:r>
              <a:rPr lang="en-US" dirty="0" smtClean="0"/>
              <a:t>Learn to </a:t>
            </a:r>
            <a:r>
              <a:rPr lang="en-US" b="1" dirty="0" smtClean="0"/>
              <a:t>play </a:t>
            </a:r>
            <a:r>
              <a:rPr lang="en-US" dirty="0" smtClean="0"/>
              <a:t>with language.</a:t>
            </a:r>
          </a:p>
          <a:p>
            <a:r>
              <a:rPr lang="en-US" dirty="0" smtClean="0"/>
              <a:t>Experiment, juggle, shape </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5 Assignment</a:t>
            </a:r>
            <a:endParaRPr lang="en-US" dirty="0"/>
          </a:p>
        </p:txBody>
      </p:sp>
      <p:sp>
        <p:nvSpPr>
          <p:cNvPr id="3" name="Content Placeholder 2"/>
          <p:cNvSpPr>
            <a:spLocks noGrp="1"/>
          </p:cNvSpPr>
          <p:nvPr>
            <p:ph idx="1"/>
          </p:nvPr>
        </p:nvSpPr>
        <p:spPr/>
        <p:txBody>
          <a:bodyPr/>
          <a:lstStyle/>
          <a:p>
            <a:r>
              <a:rPr lang="en-US" dirty="0" smtClean="0"/>
              <a:t>pp. 68-69</a:t>
            </a:r>
          </a:p>
          <a:p>
            <a:r>
              <a:rPr lang="en-US" dirty="0" smtClean="0"/>
              <a:t>Questions 1-3 (all parts)</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Size and Shape of Middle Paragraphs”: Chapter 6</a:t>
            </a:r>
            <a:endParaRPr lang="en-US" dirty="0"/>
          </a:p>
        </p:txBody>
      </p:sp>
      <p:sp>
        <p:nvSpPr>
          <p:cNvPr id="3" name="Content Placeholder 2"/>
          <p:cNvSpPr>
            <a:spLocks noGrp="1"/>
          </p:cNvSpPr>
          <p:nvPr>
            <p:ph idx="1"/>
          </p:nvPr>
        </p:nvSpPr>
        <p:spPr/>
        <p:txBody>
          <a:bodyPr/>
          <a:lstStyle/>
          <a:p>
            <a:r>
              <a:rPr lang="en-US" dirty="0" smtClean="0"/>
              <a:t>Middle paragraphs blocks</a:t>
            </a:r>
          </a:p>
          <a:p>
            <a:r>
              <a:rPr lang="en-US" dirty="0" smtClean="0"/>
              <a:t>What goes into a paragraph?</a:t>
            </a:r>
          </a:p>
          <a:p>
            <a:r>
              <a:rPr lang="en-US" dirty="0" smtClean="0"/>
              <a:t>How long should a paragraph be?</a:t>
            </a:r>
          </a:p>
          <a:p>
            <a:r>
              <a:rPr lang="en-US" dirty="0" smtClean="0"/>
              <a:t>What is a paragraph?</a:t>
            </a:r>
          </a:p>
          <a:p>
            <a:r>
              <a:rPr lang="en-US" dirty="0" smtClean="0"/>
              <a:t>Paragraphs make the physical job of reading easier, but they cannot be random.</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Paragraphing</a:t>
            </a:r>
            <a:endParaRPr lang="en-US" dirty="0"/>
          </a:p>
        </p:txBody>
      </p:sp>
      <p:sp>
        <p:nvSpPr>
          <p:cNvPr id="3" name="Content Placeholder 2"/>
          <p:cNvSpPr>
            <a:spLocks noGrp="1"/>
          </p:cNvSpPr>
          <p:nvPr>
            <p:ph idx="1"/>
          </p:nvPr>
        </p:nvSpPr>
        <p:spPr/>
        <p:txBody>
          <a:bodyPr/>
          <a:lstStyle/>
          <a:p>
            <a:r>
              <a:rPr lang="en-US" dirty="0" smtClean="0"/>
              <a:t>The purpose of paragraphing is to separate ideas.</a:t>
            </a:r>
          </a:p>
          <a:p>
            <a:r>
              <a:rPr lang="en-US" dirty="0" smtClean="0"/>
              <a:t>Your full thesis statement should detail your three points and therefore at least three paragraphs.</a:t>
            </a:r>
          </a:p>
          <a:p>
            <a:r>
              <a:rPr lang="en-US" dirty="0" smtClean="0"/>
              <a:t>Some </a:t>
            </a:r>
            <a:r>
              <a:rPr lang="en-US" dirty="0" err="1" smtClean="0"/>
              <a:t>subpoints</a:t>
            </a:r>
            <a:r>
              <a:rPr lang="en-US" dirty="0" smtClean="0"/>
              <a:t> will need their own paragraphs.</a:t>
            </a:r>
          </a:p>
          <a:p>
            <a:r>
              <a:rPr lang="en-US" dirty="0" smtClean="0"/>
              <a:t>Consider</a:t>
            </a:r>
          </a:p>
          <a:p>
            <a:pPr lvl="1"/>
            <a:r>
              <a:rPr lang="en-US" dirty="0" smtClean="0"/>
              <a:t>“Oh, and by the way . . . ”</a:t>
            </a:r>
          </a:p>
          <a:p>
            <a:pPr lvl="1"/>
            <a:r>
              <a:rPr lang="en-US" dirty="0" smtClean="0"/>
              <a:t>“Another thing . . .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Length of Paragraphs</a:t>
            </a:r>
            <a:endParaRPr lang="en-US" dirty="0"/>
          </a:p>
        </p:txBody>
      </p:sp>
      <p:sp>
        <p:nvSpPr>
          <p:cNvPr id="3" name="Content Placeholder 2"/>
          <p:cNvSpPr>
            <a:spLocks noGrp="1"/>
          </p:cNvSpPr>
          <p:nvPr>
            <p:ph idx="1"/>
          </p:nvPr>
        </p:nvSpPr>
        <p:spPr/>
        <p:txBody>
          <a:bodyPr/>
          <a:lstStyle/>
          <a:p>
            <a:r>
              <a:rPr lang="en-US" dirty="0" smtClean="0"/>
              <a:t>Cannot be predetermined</a:t>
            </a:r>
          </a:p>
          <a:p>
            <a:r>
              <a:rPr lang="en-US" dirty="0" smtClean="0"/>
              <a:t>Get the “feel”</a:t>
            </a:r>
          </a:p>
          <a:p>
            <a:r>
              <a:rPr lang="en-US" dirty="0" smtClean="0"/>
              <a:t>6 to 7 sentences, 100 to 125 words</a:t>
            </a:r>
          </a:p>
          <a:p>
            <a:r>
              <a:rPr lang="en-US" dirty="0" smtClean="0"/>
              <a:t>Encourage yourself to “think long.”</a:t>
            </a:r>
          </a:p>
          <a:p>
            <a:r>
              <a:rPr lang="en-US" dirty="0" smtClean="0"/>
              <a:t>This class- 5 to 7 sentences</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Paragraph Structure</a:t>
            </a:r>
            <a:endParaRPr lang="en-US" dirty="0"/>
          </a:p>
        </p:txBody>
      </p:sp>
      <p:sp>
        <p:nvSpPr>
          <p:cNvPr id="3" name="Content Placeholder 2"/>
          <p:cNvSpPr>
            <a:spLocks noGrp="1"/>
          </p:cNvSpPr>
          <p:nvPr>
            <p:ph idx="1"/>
          </p:nvPr>
        </p:nvSpPr>
        <p:spPr/>
        <p:txBody>
          <a:bodyPr/>
          <a:lstStyle/>
          <a:p>
            <a:r>
              <a:rPr lang="en-US" dirty="0" smtClean="0"/>
              <a:t>Paragraphs- solid, self-contained, fully developed units</a:t>
            </a:r>
          </a:p>
          <a:p>
            <a:r>
              <a:rPr lang="en-US" dirty="0" smtClean="0"/>
              <a:t>Paragraph blocks build the foundation of your thesis.</a:t>
            </a:r>
          </a:p>
          <a:p>
            <a:r>
              <a:rPr lang="en-US" dirty="0" smtClean="0"/>
              <a:t>Like the essay itself, every paragraph has three parts: a beginning, middle, and end.</a:t>
            </a:r>
          </a:p>
          <a:p>
            <a:r>
              <a:rPr lang="en-US" dirty="0" smtClean="0"/>
              <a:t>Paragraph- a miniature essay</a:t>
            </a:r>
          </a:p>
          <a:p>
            <a:pPr>
              <a:buNone/>
            </a:pP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Paragraph Structure</a:t>
            </a:r>
            <a:endParaRPr lang="en-US" dirty="0"/>
          </a:p>
        </p:txBody>
      </p:sp>
      <p:sp>
        <p:nvSpPr>
          <p:cNvPr id="3" name="Content Placeholder 2"/>
          <p:cNvSpPr>
            <a:spLocks noGrp="1"/>
          </p:cNvSpPr>
          <p:nvPr>
            <p:ph idx="1"/>
          </p:nvPr>
        </p:nvSpPr>
        <p:spPr/>
        <p:txBody>
          <a:bodyPr/>
          <a:lstStyle/>
          <a:p>
            <a:r>
              <a:rPr lang="en-US" dirty="0" smtClean="0"/>
              <a:t>Beginning- topic sentence</a:t>
            </a:r>
          </a:p>
          <a:p>
            <a:r>
              <a:rPr lang="en-US" dirty="0" smtClean="0"/>
              <a:t>Middle- explanation/illustration of the topic sentence</a:t>
            </a:r>
          </a:p>
          <a:p>
            <a:r>
              <a:rPr lang="en-US" dirty="0" smtClean="0"/>
              <a:t>End- concluding sentence</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Sentence</a:t>
            </a:r>
            <a:endParaRPr lang="en-US" dirty="0"/>
          </a:p>
        </p:txBody>
      </p:sp>
      <p:sp>
        <p:nvSpPr>
          <p:cNvPr id="3" name="Content Placeholder 2"/>
          <p:cNvSpPr>
            <a:spLocks noGrp="1"/>
          </p:cNvSpPr>
          <p:nvPr>
            <p:ph idx="1"/>
          </p:nvPr>
        </p:nvSpPr>
        <p:spPr/>
        <p:txBody>
          <a:bodyPr/>
          <a:lstStyle/>
          <a:p>
            <a:r>
              <a:rPr lang="en-US" dirty="0" smtClean="0"/>
              <a:t>The 1</a:t>
            </a:r>
            <a:r>
              <a:rPr lang="en-US" baseline="30000" dirty="0" smtClean="0"/>
              <a:t>st</a:t>
            </a:r>
            <a:r>
              <a:rPr lang="en-US" dirty="0" smtClean="0"/>
              <a:t> sentence of a paragraph</a:t>
            </a:r>
          </a:p>
          <a:p>
            <a:r>
              <a:rPr lang="en-US" dirty="0" smtClean="0"/>
              <a:t>Announcement of the point</a:t>
            </a:r>
          </a:p>
          <a:p>
            <a:r>
              <a:rPr lang="en-US" dirty="0" smtClean="0"/>
              <a:t>Taken from the full thesis</a:t>
            </a:r>
          </a:p>
          <a:p>
            <a:r>
              <a:rPr lang="en-US" dirty="0" smtClean="0"/>
              <a:t>Tells the reader what the paragraph is about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Opinion</a:t>
            </a:r>
            <a:endParaRPr lang="en-US" dirty="0"/>
          </a:p>
        </p:txBody>
      </p:sp>
      <p:sp>
        <p:nvSpPr>
          <p:cNvPr id="3" name="Content Placeholder 2"/>
          <p:cNvSpPr>
            <a:spLocks noGrp="1"/>
          </p:cNvSpPr>
          <p:nvPr>
            <p:ph idx="1"/>
          </p:nvPr>
        </p:nvSpPr>
        <p:spPr/>
        <p:txBody>
          <a:bodyPr/>
          <a:lstStyle/>
          <a:p>
            <a:r>
              <a:rPr lang="en-US" dirty="0" smtClean="0"/>
              <a:t>Opinion- a belief not based on absolute certainty or positive knowledge but on what seems true, valid, or probable to one’s own mind; what one thinks; judgment- p. 17</a:t>
            </a:r>
          </a:p>
          <a:p>
            <a:r>
              <a:rPr lang="en-US" dirty="0" smtClean="0"/>
              <a:t>Must be debatable on some level</a:t>
            </a:r>
          </a:p>
          <a:p>
            <a:r>
              <a:rPr lang="en-US" dirty="0" smtClean="0"/>
              <a:t>Ask yourself questions about your subject.</a:t>
            </a:r>
          </a:p>
          <a:p>
            <a:pPr lvl="1"/>
            <a:r>
              <a:rPr lang="en-US" dirty="0" smtClean="0"/>
              <a:t>Yes/No questions</a:t>
            </a:r>
          </a:p>
          <a:p>
            <a:pPr lvl="1"/>
            <a:r>
              <a:rPr lang="en-US" dirty="0" smtClean="0"/>
              <a:t>How, Why? What?</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a Paragraph</a:t>
            </a:r>
            <a:endParaRPr lang="en-US" dirty="0"/>
          </a:p>
        </p:txBody>
      </p:sp>
      <p:sp>
        <p:nvSpPr>
          <p:cNvPr id="3" name="Content Placeholder 2"/>
          <p:cNvSpPr>
            <a:spLocks noGrp="1"/>
          </p:cNvSpPr>
          <p:nvPr>
            <p:ph idx="1"/>
          </p:nvPr>
        </p:nvSpPr>
        <p:spPr/>
        <p:txBody>
          <a:bodyPr/>
          <a:lstStyle/>
          <a:p>
            <a:r>
              <a:rPr lang="en-US" dirty="0" smtClean="0"/>
              <a:t>Like a conversation</a:t>
            </a:r>
          </a:p>
          <a:p>
            <a:r>
              <a:rPr lang="en-US" dirty="0" smtClean="0"/>
              <a:t>Illustration/explanation</a:t>
            </a:r>
          </a:p>
          <a:p>
            <a:r>
              <a:rPr lang="en-US" dirty="0" smtClean="0"/>
              <a:t>More formal than conversation, but same basic concept</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Picture-Frame Paragraphs</a:t>
            </a:r>
            <a:endParaRPr lang="en-US" dirty="0"/>
          </a:p>
        </p:txBody>
      </p:sp>
      <p:sp>
        <p:nvSpPr>
          <p:cNvPr id="3" name="Content Placeholder 2"/>
          <p:cNvSpPr>
            <a:spLocks noGrp="1"/>
          </p:cNvSpPr>
          <p:nvPr>
            <p:ph idx="1"/>
          </p:nvPr>
        </p:nvSpPr>
        <p:spPr/>
        <p:txBody>
          <a:bodyPr/>
          <a:lstStyle/>
          <a:p>
            <a:r>
              <a:rPr lang="en-US" dirty="0" smtClean="0"/>
              <a:t>Visualize what you want to say!</a:t>
            </a:r>
          </a:p>
          <a:p>
            <a:r>
              <a:rPr lang="en-US" dirty="0" smtClean="0"/>
              <a:t>Show your reader your point; don’t tell them!</a:t>
            </a:r>
          </a:p>
          <a:p>
            <a:r>
              <a:rPr lang="en-US" dirty="0" smtClean="0"/>
              <a:t>Examples on pp. 76-77</a:t>
            </a:r>
          </a:p>
          <a:p>
            <a:r>
              <a:rPr lang="en-US" dirty="0" smtClean="0"/>
              <a:t>Use color, sound, and movement.</a:t>
            </a:r>
          </a:p>
          <a:p>
            <a:r>
              <a:rPr lang="en-US" dirty="0" smtClean="0"/>
              <a:t>Concrete!- real, specific, actual</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r>
              <a:rPr lang="en-US" dirty="0" smtClean="0"/>
              <a:t>P. 79</a:t>
            </a:r>
          </a:p>
          <a:p>
            <a:r>
              <a:rPr lang="en-US" dirty="0" smtClean="0"/>
              <a:t>Question 3, 4, OR 5</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7: Connections Between Paragraphs”</a:t>
            </a:r>
            <a:endParaRPr lang="en-US" dirty="0"/>
          </a:p>
        </p:txBody>
      </p:sp>
      <p:sp>
        <p:nvSpPr>
          <p:cNvPr id="3" name="Content Placeholder 2"/>
          <p:cNvSpPr>
            <a:spLocks noGrp="1"/>
          </p:cNvSpPr>
          <p:nvPr>
            <p:ph idx="1"/>
          </p:nvPr>
        </p:nvSpPr>
        <p:spPr/>
        <p:txBody>
          <a:bodyPr/>
          <a:lstStyle/>
          <a:p>
            <a:r>
              <a:rPr lang="en-US" dirty="0" smtClean="0"/>
              <a:t>A paragraph must stand alone, but it also must be united to rest of the essay.</a:t>
            </a:r>
          </a:p>
          <a:p>
            <a:r>
              <a:rPr lang="en-US" dirty="0" smtClean="0"/>
              <a:t>Like a moving train- You need every part of a train, not just the cars.</a:t>
            </a:r>
          </a:p>
          <a:p>
            <a:r>
              <a:rPr lang="en-US" dirty="0" smtClean="0"/>
              <a:t>Bad example on p. 82</a:t>
            </a: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Transitions</a:t>
            </a:r>
            <a:endParaRPr lang="en-US" dirty="0"/>
          </a:p>
        </p:txBody>
      </p:sp>
      <p:sp>
        <p:nvSpPr>
          <p:cNvPr id="3" name="Content Placeholder 2"/>
          <p:cNvSpPr>
            <a:spLocks noGrp="1"/>
          </p:cNvSpPr>
          <p:nvPr>
            <p:ph idx="1"/>
          </p:nvPr>
        </p:nvSpPr>
        <p:spPr/>
        <p:txBody>
          <a:bodyPr/>
          <a:lstStyle/>
          <a:p>
            <a:r>
              <a:rPr lang="en-US" dirty="0" smtClean="0"/>
              <a:t>Links between paragraphs- transitions</a:t>
            </a:r>
          </a:p>
          <a:p>
            <a:r>
              <a:rPr lang="en-US" dirty="0" smtClean="0"/>
              <a:t>1 purpose- to help the reader follow a main line of thought</a:t>
            </a:r>
          </a:p>
          <a:p>
            <a:r>
              <a:rPr lang="en-US" dirty="0" smtClean="0"/>
              <a:t>The writer must show the shift in his thought to the reader.</a:t>
            </a:r>
          </a:p>
          <a:p>
            <a:r>
              <a:rPr lang="en-US" dirty="0" smtClean="0"/>
              <a:t>Words on a page do not have facial expressions.</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Transitions</a:t>
            </a:r>
            <a:endParaRPr lang="en-US" dirty="0"/>
          </a:p>
        </p:txBody>
      </p:sp>
      <p:sp>
        <p:nvSpPr>
          <p:cNvPr id="3" name="Content Placeholder 2"/>
          <p:cNvSpPr>
            <a:spLocks noGrp="1"/>
          </p:cNvSpPr>
          <p:nvPr>
            <p:ph idx="1"/>
          </p:nvPr>
        </p:nvSpPr>
        <p:spPr/>
        <p:txBody>
          <a:bodyPr/>
          <a:lstStyle/>
          <a:p>
            <a:r>
              <a:rPr lang="en-US" dirty="0" smtClean="0"/>
              <a:t>3 categories</a:t>
            </a:r>
          </a:p>
          <a:p>
            <a:pPr lvl="1"/>
            <a:r>
              <a:rPr lang="en-US" dirty="0" smtClean="0"/>
              <a:t>Standard devices</a:t>
            </a:r>
          </a:p>
          <a:p>
            <a:pPr lvl="1"/>
            <a:r>
              <a:rPr lang="en-US" dirty="0" smtClean="0"/>
              <a:t>Paragraph hooks</a:t>
            </a:r>
          </a:p>
          <a:p>
            <a:pPr lvl="1"/>
            <a:r>
              <a:rPr lang="en-US" dirty="0" smtClean="0"/>
              <a:t>Combinations of the above two</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Devices</a:t>
            </a:r>
            <a:endParaRPr lang="en-US" dirty="0"/>
          </a:p>
        </p:txBody>
      </p:sp>
      <p:sp>
        <p:nvSpPr>
          <p:cNvPr id="3" name="Content Placeholder 2"/>
          <p:cNvSpPr>
            <a:spLocks noGrp="1"/>
          </p:cNvSpPr>
          <p:nvPr>
            <p:ph idx="1"/>
          </p:nvPr>
        </p:nvSpPr>
        <p:spPr/>
        <p:txBody>
          <a:bodyPr/>
          <a:lstStyle/>
          <a:p>
            <a:r>
              <a:rPr lang="en-US" dirty="0" smtClean="0"/>
              <a:t>Words such as </a:t>
            </a:r>
            <a:r>
              <a:rPr lang="en-US" i="1" dirty="0" smtClean="0"/>
              <a:t>admittedly, obviously, nevertheless, </a:t>
            </a:r>
            <a:r>
              <a:rPr lang="en-US" dirty="0" smtClean="0"/>
              <a:t>and </a:t>
            </a:r>
            <a:r>
              <a:rPr lang="en-US" i="1" dirty="0" smtClean="0"/>
              <a:t>but</a:t>
            </a:r>
          </a:p>
          <a:p>
            <a:r>
              <a:rPr lang="en-US" dirty="0" smtClean="0"/>
              <a:t>Lead your reader through your argument, point out the opposition’s points, and your points.</a:t>
            </a:r>
          </a:p>
          <a:p>
            <a:r>
              <a:rPr lang="en-US" dirty="0" smtClean="0"/>
              <a:t>Examples on p. 83</a:t>
            </a:r>
          </a:p>
          <a:p>
            <a:r>
              <a:rPr lang="en-US" dirty="0" smtClean="0"/>
              <a:t>Constantly remind the reader!</a:t>
            </a:r>
          </a:p>
          <a:p>
            <a:r>
              <a:rPr lang="en-US" dirty="0" smtClean="0"/>
              <a:t>Pro, con, shifting, and emphasis transitions</a:t>
            </a:r>
          </a:p>
          <a:p>
            <a:r>
              <a:rPr lang="en-US" dirty="0" smtClean="0"/>
              <a:t>List on p. 84</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However</a:t>
            </a:r>
            <a:endParaRPr lang="en-US" i="1" dirty="0"/>
          </a:p>
        </p:txBody>
      </p:sp>
      <p:sp>
        <p:nvSpPr>
          <p:cNvPr id="3" name="Content Placeholder 2"/>
          <p:cNvSpPr>
            <a:spLocks noGrp="1"/>
          </p:cNvSpPr>
          <p:nvPr>
            <p:ph idx="1"/>
          </p:nvPr>
        </p:nvSpPr>
        <p:spPr/>
        <p:txBody>
          <a:bodyPr/>
          <a:lstStyle/>
          <a:p>
            <a:r>
              <a:rPr lang="en-US" i="1" dirty="0" smtClean="0"/>
              <a:t>However </a:t>
            </a:r>
            <a:r>
              <a:rPr lang="en-US" dirty="0" smtClean="0"/>
              <a:t>is best used inside a sentence.</a:t>
            </a:r>
          </a:p>
          <a:p>
            <a:r>
              <a:rPr lang="en-US" dirty="0" smtClean="0"/>
              <a:t>Examples on p. 85</a:t>
            </a:r>
          </a:p>
          <a:p>
            <a:r>
              <a:rPr lang="en-US" dirty="0" smtClean="0"/>
              <a:t>Utilize your inner ear—or your physical ear!</a:t>
            </a:r>
          </a:p>
          <a:p>
            <a:r>
              <a:rPr lang="en-US" dirty="0" smtClean="0"/>
              <a:t>Surround </a:t>
            </a:r>
            <a:r>
              <a:rPr lang="en-US" i="1" dirty="0" smtClean="0"/>
              <a:t>however </a:t>
            </a:r>
            <a:r>
              <a:rPr lang="en-US" dirty="0" smtClean="0"/>
              <a:t>with commas or a semicolon and a comma.</a:t>
            </a:r>
          </a:p>
          <a:p>
            <a:r>
              <a:rPr lang="en-US" dirty="0" smtClean="0"/>
              <a:t>Experiment!</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Paragraph Hooks</a:t>
            </a:r>
            <a:endParaRPr lang="en-US" dirty="0"/>
          </a:p>
        </p:txBody>
      </p:sp>
      <p:sp>
        <p:nvSpPr>
          <p:cNvPr id="3" name="Content Placeholder 2"/>
          <p:cNvSpPr>
            <a:spLocks noGrp="1"/>
          </p:cNvSpPr>
          <p:nvPr>
            <p:ph idx="1"/>
          </p:nvPr>
        </p:nvSpPr>
        <p:spPr/>
        <p:txBody>
          <a:bodyPr/>
          <a:lstStyle/>
          <a:p>
            <a:r>
              <a:rPr lang="en-US" dirty="0" smtClean="0"/>
              <a:t>You cannot depend on one-word transitions completely.</a:t>
            </a:r>
          </a:p>
          <a:p>
            <a:r>
              <a:rPr lang="en-US" dirty="0" smtClean="0"/>
              <a:t>Perhaps repeat the last word of the first paragraph in the topic sentence of the second paragraph.</a:t>
            </a:r>
          </a:p>
          <a:p>
            <a:r>
              <a:rPr lang="en-US" dirty="0" smtClean="0"/>
              <a:t>Generally, repeat word(s) from the first paragraph in the first sentence of the second paragraph.</a:t>
            </a:r>
          </a:p>
          <a:p>
            <a:r>
              <a:rPr lang="en-US" dirty="0" smtClean="0"/>
              <a:t>Idea hook- compress a thought in a summarizing phrase in the second paragraph (more subtle)</a:t>
            </a:r>
          </a:p>
          <a:p>
            <a:r>
              <a:rPr lang="en-US" dirty="0" smtClean="0"/>
              <a:t>Examples on pp. 88-89</a:t>
            </a:r>
          </a:p>
          <a:p>
            <a:r>
              <a:rPr lang="en-US" dirty="0" smtClean="0"/>
              <a:t>Can be annoying if overused!</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Combinations</a:t>
            </a:r>
            <a:endParaRPr lang="en-US" dirty="0"/>
          </a:p>
        </p:txBody>
      </p:sp>
      <p:sp>
        <p:nvSpPr>
          <p:cNvPr id="3" name="Content Placeholder 2"/>
          <p:cNvSpPr>
            <a:spLocks noGrp="1"/>
          </p:cNvSpPr>
          <p:nvPr>
            <p:ph idx="1"/>
          </p:nvPr>
        </p:nvSpPr>
        <p:spPr/>
        <p:txBody>
          <a:bodyPr/>
          <a:lstStyle/>
          <a:p>
            <a:r>
              <a:rPr lang="en-US" dirty="0" smtClean="0"/>
              <a:t>Consider the reader</a:t>
            </a:r>
          </a:p>
          <a:p>
            <a:r>
              <a:rPr lang="en-US" dirty="0" smtClean="0"/>
              <a:t>Consider the natural rhythm of your writing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Opinions</a:t>
            </a:r>
            <a:endParaRPr lang="en-US" dirty="0"/>
          </a:p>
        </p:txBody>
      </p:sp>
      <p:sp>
        <p:nvSpPr>
          <p:cNvPr id="3" name="Content Placeholder 2"/>
          <p:cNvSpPr>
            <a:spLocks noGrp="1"/>
          </p:cNvSpPr>
          <p:nvPr>
            <p:ph idx="1"/>
          </p:nvPr>
        </p:nvSpPr>
        <p:spPr/>
        <p:txBody>
          <a:bodyPr/>
          <a:lstStyle/>
          <a:p>
            <a:r>
              <a:rPr lang="en-US" dirty="0" smtClean="0"/>
              <a:t>Usually have some opposition</a:t>
            </a:r>
          </a:p>
          <a:p>
            <a:r>
              <a:rPr lang="en-US" dirty="0" smtClean="0"/>
              <a:t>The beginner will find it easier to write his first essays on topics that have a clearly defined opposition.</a:t>
            </a:r>
          </a:p>
          <a:p>
            <a:r>
              <a:rPr lang="en-US" dirty="0" smtClean="0"/>
              <a:t>No argument, no essay!</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Help your reader follow your train of thought!</a:t>
            </a:r>
          </a:p>
          <a:p>
            <a:r>
              <a:rPr lang="en-US" dirty="0" smtClean="0"/>
              <a:t>Link your paragraphs!</a:t>
            </a:r>
          </a:p>
          <a:p>
            <a:r>
              <a:rPr lang="en-US" dirty="0" smtClean="0"/>
              <a:t>Use variety!</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 Chapter 7 Assignment</a:t>
            </a:r>
            <a:endParaRPr lang="en-US" dirty="0"/>
          </a:p>
        </p:txBody>
      </p:sp>
      <p:sp>
        <p:nvSpPr>
          <p:cNvPr id="3" name="Content Placeholder 2"/>
          <p:cNvSpPr>
            <a:spLocks noGrp="1"/>
          </p:cNvSpPr>
          <p:nvPr>
            <p:ph idx="1"/>
          </p:nvPr>
        </p:nvSpPr>
        <p:spPr/>
        <p:txBody>
          <a:bodyPr/>
          <a:lstStyle/>
          <a:p>
            <a:r>
              <a:rPr lang="en-US" dirty="0" smtClean="0"/>
              <a:t>pp. 91b-93a</a:t>
            </a:r>
          </a:p>
          <a:p>
            <a:r>
              <a:rPr lang="en-US" dirty="0" smtClean="0"/>
              <a:t>Steps 1-3</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8: The Passive Voice”</a:t>
            </a:r>
            <a:endParaRPr lang="en-US" dirty="0"/>
          </a:p>
        </p:txBody>
      </p:sp>
      <p:sp>
        <p:nvSpPr>
          <p:cNvPr id="3" name="Content Placeholder 2"/>
          <p:cNvSpPr>
            <a:spLocks noGrp="1"/>
          </p:cNvSpPr>
          <p:nvPr>
            <p:ph idx="1"/>
          </p:nvPr>
        </p:nvSpPr>
        <p:spPr/>
        <p:txBody>
          <a:bodyPr/>
          <a:lstStyle/>
          <a:p>
            <a:r>
              <a:rPr lang="en-US" dirty="0" smtClean="0"/>
              <a:t>Sentences are lifeless when verbs are lifeless.</a:t>
            </a:r>
          </a:p>
          <a:p>
            <a:r>
              <a:rPr lang="en-US" dirty="0" smtClean="0"/>
              <a:t>Verbs are lifeless when they are in the passive voice.</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Voices</a:t>
            </a:r>
            <a:endParaRPr lang="en-US" dirty="0"/>
          </a:p>
        </p:txBody>
      </p:sp>
      <p:sp>
        <p:nvSpPr>
          <p:cNvPr id="4" name="Text Placeholder 3"/>
          <p:cNvSpPr>
            <a:spLocks noGrp="1"/>
          </p:cNvSpPr>
          <p:nvPr>
            <p:ph type="body" idx="1"/>
          </p:nvPr>
        </p:nvSpPr>
        <p:spPr/>
        <p:txBody>
          <a:bodyPr/>
          <a:lstStyle/>
          <a:p>
            <a:r>
              <a:rPr lang="en-US" dirty="0" smtClean="0"/>
              <a:t>Active Voice</a:t>
            </a:r>
            <a:endParaRPr lang="en-US" dirty="0"/>
          </a:p>
        </p:txBody>
      </p:sp>
      <p:sp>
        <p:nvSpPr>
          <p:cNvPr id="5" name="Content Placeholder 4"/>
          <p:cNvSpPr>
            <a:spLocks noGrp="1"/>
          </p:cNvSpPr>
          <p:nvPr>
            <p:ph sz="half" idx="2"/>
          </p:nvPr>
        </p:nvSpPr>
        <p:spPr/>
        <p:txBody>
          <a:bodyPr/>
          <a:lstStyle/>
          <a:p>
            <a:r>
              <a:rPr lang="en-US" dirty="0" smtClean="0"/>
              <a:t>Direct, vigorous, strong</a:t>
            </a:r>
          </a:p>
          <a:p>
            <a:r>
              <a:rPr lang="en-US" dirty="0" smtClean="0"/>
              <a:t>John drove the car.</a:t>
            </a:r>
          </a:p>
          <a:p>
            <a:r>
              <a:rPr lang="en-US" dirty="0" smtClean="0"/>
              <a:t>The subject does something.</a:t>
            </a:r>
          </a:p>
          <a:p>
            <a:r>
              <a:rPr lang="en-US" dirty="0" smtClean="0"/>
              <a:t>Example on the top of p. 96</a:t>
            </a:r>
            <a:endParaRPr lang="en-US" dirty="0"/>
          </a:p>
        </p:txBody>
      </p:sp>
      <p:sp>
        <p:nvSpPr>
          <p:cNvPr id="6" name="Text Placeholder 5"/>
          <p:cNvSpPr>
            <a:spLocks noGrp="1"/>
          </p:cNvSpPr>
          <p:nvPr>
            <p:ph type="body" sz="quarter" idx="3"/>
          </p:nvPr>
        </p:nvSpPr>
        <p:spPr/>
        <p:txBody>
          <a:bodyPr/>
          <a:lstStyle/>
          <a:p>
            <a:r>
              <a:rPr lang="en-US" dirty="0" smtClean="0"/>
              <a:t>Passive Voice</a:t>
            </a:r>
            <a:endParaRPr lang="en-US" dirty="0"/>
          </a:p>
        </p:txBody>
      </p:sp>
      <p:sp>
        <p:nvSpPr>
          <p:cNvPr id="7" name="Content Placeholder 6"/>
          <p:cNvSpPr>
            <a:spLocks noGrp="1"/>
          </p:cNvSpPr>
          <p:nvPr>
            <p:ph sz="quarter" idx="4"/>
          </p:nvPr>
        </p:nvSpPr>
        <p:spPr/>
        <p:txBody>
          <a:bodyPr>
            <a:normAutofit lnSpcReduction="10000"/>
          </a:bodyPr>
          <a:lstStyle/>
          <a:p>
            <a:r>
              <a:rPr lang="en-US" dirty="0" smtClean="0"/>
              <a:t>Indirect, limp, weak, sneaky</a:t>
            </a:r>
          </a:p>
          <a:p>
            <a:r>
              <a:rPr lang="en-US" dirty="0" smtClean="0"/>
              <a:t>The student’s worst enemy</a:t>
            </a:r>
          </a:p>
          <a:p>
            <a:r>
              <a:rPr lang="en-US" dirty="0" smtClean="0"/>
              <a:t>The car was driven by John.</a:t>
            </a:r>
          </a:p>
          <a:p>
            <a:r>
              <a:rPr lang="en-US" dirty="0" smtClean="0"/>
              <a:t>The subject has something done to it: The subject is acted upon.</a:t>
            </a:r>
          </a:p>
          <a:p>
            <a:r>
              <a:rPr lang="en-US" dirty="0" smtClean="0"/>
              <a:t>Example at the bottom of p. 95</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Passive Voice</a:t>
            </a:r>
            <a:endParaRPr lang="en-US" dirty="0"/>
          </a:p>
        </p:txBody>
      </p:sp>
      <p:sp>
        <p:nvSpPr>
          <p:cNvPr id="8" name="Content Placeholder 7"/>
          <p:cNvSpPr>
            <a:spLocks noGrp="1"/>
          </p:cNvSpPr>
          <p:nvPr>
            <p:ph idx="1"/>
          </p:nvPr>
        </p:nvSpPr>
        <p:spPr/>
        <p:txBody>
          <a:bodyPr/>
          <a:lstStyle/>
          <a:p>
            <a:r>
              <a:rPr lang="en-US" dirty="0" smtClean="0"/>
              <a:t>Chief weakness- anonymity</a:t>
            </a:r>
          </a:p>
          <a:p>
            <a:r>
              <a:rPr lang="en-US" dirty="0" smtClean="0"/>
              <a:t>The “nobody” voice</a:t>
            </a:r>
          </a:p>
          <a:p>
            <a:pPr lvl="1"/>
            <a:r>
              <a:rPr lang="en-US" dirty="0" smtClean="0"/>
              <a:t>The room was cleaned. – Who cleaned the room? We don’t know!</a:t>
            </a:r>
          </a:p>
          <a:p>
            <a:r>
              <a:rPr lang="en-US" dirty="0" smtClean="0"/>
              <a:t>Sometimes the one who does the action is tagged on to the sentence with a by prepositional phrase</a:t>
            </a:r>
          </a:p>
          <a:p>
            <a:pPr lvl="1"/>
            <a:r>
              <a:rPr lang="en-US" dirty="0" smtClean="0"/>
              <a:t>The room was cleaned by Mary.</a:t>
            </a:r>
          </a:p>
          <a:p>
            <a:r>
              <a:rPr lang="en-US" dirty="0" smtClean="0"/>
              <a:t>Life is full of action; we don’t like it when people are passive. Complete passivity offends us and bores us. Passivity is also boring in writing.</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Fixing Passive Voice</a:t>
            </a:r>
            <a:endParaRPr lang="en-US" dirty="0"/>
          </a:p>
        </p:txBody>
      </p:sp>
      <p:sp>
        <p:nvSpPr>
          <p:cNvPr id="3" name="Content Placeholder 2"/>
          <p:cNvSpPr>
            <a:spLocks noGrp="1"/>
          </p:cNvSpPr>
          <p:nvPr>
            <p:ph idx="1"/>
          </p:nvPr>
        </p:nvSpPr>
        <p:spPr/>
        <p:txBody>
          <a:bodyPr/>
          <a:lstStyle/>
          <a:p>
            <a:r>
              <a:rPr lang="en-US" dirty="0" smtClean="0"/>
              <a:t>Make the object of the by prepositional phrase the subject.</a:t>
            </a:r>
          </a:p>
          <a:p>
            <a:pPr lvl="1"/>
            <a:r>
              <a:rPr lang="en-US" dirty="0" smtClean="0"/>
              <a:t>Mary cleaned the room.</a:t>
            </a:r>
          </a:p>
          <a:p>
            <a:r>
              <a:rPr lang="en-US" dirty="0" smtClean="0"/>
              <a:t>Come up with a subject if one is not listed in a by prepositional phrase.</a:t>
            </a:r>
          </a:p>
          <a:p>
            <a:pPr lvl="1"/>
            <a:r>
              <a:rPr lang="en-US" dirty="0" smtClean="0"/>
              <a:t>Thunder was heard in the mountains.</a:t>
            </a:r>
          </a:p>
          <a:p>
            <a:pPr lvl="1"/>
            <a:r>
              <a:rPr lang="en-US" dirty="0" smtClean="0"/>
              <a:t>Everyone heard the thunder in the mountains. OR Thunder growled in the mountains.</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Fixing Passive Voice</a:t>
            </a:r>
            <a:endParaRPr lang="en-US" dirty="0"/>
          </a:p>
        </p:txBody>
      </p:sp>
      <p:sp>
        <p:nvSpPr>
          <p:cNvPr id="3" name="Content Placeholder 2"/>
          <p:cNvSpPr>
            <a:spLocks noGrp="1"/>
          </p:cNvSpPr>
          <p:nvPr>
            <p:ph idx="1"/>
          </p:nvPr>
        </p:nvSpPr>
        <p:spPr/>
        <p:txBody>
          <a:bodyPr/>
          <a:lstStyle/>
          <a:p>
            <a:r>
              <a:rPr lang="en-US" dirty="0" smtClean="0"/>
              <a:t>The more precise the verb, the more vivid and real the subject becomes.</a:t>
            </a:r>
          </a:p>
          <a:p>
            <a:r>
              <a:rPr lang="en-US" dirty="0" smtClean="0"/>
              <a:t>The best active verbs you can hear (“audio active”) or picture.</a:t>
            </a:r>
          </a:p>
          <a:p>
            <a:pPr lvl="1"/>
            <a:r>
              <a:rPr lang="en-US" dirty="0" smtClean="0"/>
              <a:t>The car was driven down Perrine Road.</a:t>
            </a:r>
          </a:p>
          <a:p>
            <a:pPr lvl="1"/>
            <a:r>
              <a:rPr lang="en-US" dirty="0" smtClean="0"/>
              <a:t>The car crept down Perrine Road.</a:t>
            </a:r>
          </a:p>
          <a:p>
            <a:r>
              <a:rPr lang="en-US" dirty="0" smtClean="0"/>
              <a:t>Make your subject do something!</a:t>
            </a:r>
          </a:p>
          <a:p>
            <a:r>
              <a:rPr lang="en-US" dirty="0" smtClean="0"/>
              <a:t>You will need a thesaurus.</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Acceptable Passive Voice?</a:t>
            </a:r>
            <a:endParaRPr lang="en-US" dirty="0"/>
          </a:p>
        </p:txBody>
      </p:sp>
      <p:sp>
        <p:nvSpPr>
          <p:cNvPr id="3" name="Content Placeholder 2"/>
          <p:cNvSpPr>
            <a:spLocks noGrp="1"/>
          </p:cNvSpPr>
          <p:nvPr>
            <p:ph idx="1"/>
          </p:nvPr>
        </p:nvSpPr>
        <p:spPr/>
        <p:txBody>
          <a:bodyPr/>
          <a:lstStyle/>
          <a:p>
            <a:r>
              <a:rPr lang="en-US" dirty="0" smtClean="0"/>
              <a:t>Rarely!</a:t>
            </a:r>
          </a:p>
          <a:p>
            <a:r>
              <a:rPr lang="en-US" dirty="0" smtClean="0"/>
              <a:t>Sometimes passive voice can provide a necessary tone or connotation. –But try active voice first!</a:t>
            </a:r>
          </a:p>
          <a:p>
            <a:r>
              <a:rPr lang="en-US" dirty="0" smtClean="0"/>
              <a:t>Disaster uses the passive voice to portray the helplessness of the victim.</a:t>
            </a:r>
          </a:p>
          <a:p>
            <a:pPr lvl="1"/>
            <a:r>
              <a:rPr lang="en-US" dirty="0" smtClean="0"/>
              <a:t>The child was kidnapped.</a:t>
            </a:r>
          </a:p>
          <a:p>
            <a:r>
              <a:rPr lang="en-US" dirty="0" smtClean="0"/>
              <a:t>Occasionally for clarity or for a change</a:t>
            </a:r>
          </a:p>
          <a:p>
            <a:r>
              <a:rPr lang="en-US" dirty="0" smtClean="0"/>
              <a:t>When the subject is not known</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Steps to Avoid Passive Voice</a:t>
            </a:r>
            <a:endParaRPr lang="en-US" dirty="0"/>
          </a:p>
        </p:txBody>
      </p:sp>
      <p:sp>
        <p:nvSpPr>
          <p:cNvPr id="3" name="Content Placeholder 2"/>
          <p:cNvSpPr>
            <a:spLocks noGrp="1"/>
          </p:cNvSpPr>
          <p:nvPr>
            <p:ph idx="1"/>
          </p:nvPr>
        </p:nvSpPr>
        <p:spPr/>
        <p:txBody>
          <a:bodyPr/>
          <a:lstStyle/>
          <a:p>
            <a:r>
              <a:rPr lang="en-US" dirty="0" smtClean="0"/>
              <a:t>1.	Pick your subject and a corresponding verb 	that makes the subject do something.</a:t>
            </a:r>
          </a:p>
          <a:p>
            <a:r>
              <a:rPr lang="en-US" dirty="0" smtClean="0"/>
              <a:t>2.	If you use a passive verb, try to change it.</a:t>
            </a:r>
          </a:p>
          <a:p>
            <a:pPr lvl="1"/>
            <a:r>
              <a:rPr lang="en-US" dirty="0" smtClean="0"/>
              <a:t>Look for </a:t>
            </a:r>
            <a:r>
              <a:rPr lang="en-US" i="1" dirty="0" smtClean="0"/>
              <a:t>be </a:t>
            </a:r>
            <a:r>
              <a:rPr lang="en-US" dirty="0" smtClean="0"/>
              <a:t>verbs. They often indicate passive voice.</a:t>
            </a:r>
          </a:p>
          <a:p>
            <a:r>
              <a:rPr lang="en-US" dirty="0" smtClean="0"/>
              <a:t>3.	If you can’t change it, try a new sentence.</a:t>
            </a:r>
          </a:p>
          <a:p>
            <a:r>
              <a:rPr lang="en-US" dirty="0" smtClean="0"/>
              <a:t>4.	If that doesn’t work, try skipping the sentence 	altogether.</a:t>
            </a:r>
          </a:p>
          <a:p>
            <a:r>
              <a:rPr lang="en-US" dirty="0" smtClean="0"/>
              <a:t>5.	As a last resort, use passive voice.</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dirty="0" smtClean="0"/>
              <a:t>Train yourself to spot passive voice.</a:t>
            </a:r>
          </a:p>
          <a:p>
            <a:r>
              <a:rPr lang="en-US" dirty="0" smtClean="0"/>
              <a:t>Attack all passive voice in your writing.</a:t>
            </a:r>
          </a:p>
          <a:p>
            <a:r>
              <a:rPr lang="en-US" dirty="0" smtClean="0"/>
              <a:t>Make sure your subject is doing the action.</a:t>
            </a:r>
          </a:p>
          <a:p>
            <a:r>
              <a:rPr lang="en-US" dirty="0" smtClean="0"/>
              <a:t>Discipline yourself.</a:t>
            </a:r>
          </a:p>
          <a:p>
            <a:r>
              <a:rPr lang="en-US" dirty="0" smtClean="0"/>
              <a:t>Use a thesaurus.</a:t>
            </a:r>
          </a:p>
          <a:p>
            <a:endParaRPr lang="en-US" dirty="0" smtClean="0"/>
          </a:p>
          <a:p>
            <a:endParaRPr lang="en-US" dirty="0" smtClean="0"/>
          </a:p>
          <a:p>
            <a:r>
              <a:rPr lang="en-US" dirty="0" smtClean="0"/>
              <a:t>Note: You cannot use passive voice </a:t>
            </a:r>
            <a:r>
              <a:rPr lang="en-US" b="1" dirty="0" smtClean="0"/>
              <a:t>at all </a:t>
            </a:r>
            <a:r>
              <a:rPr lang="en-US" dirty="0" smtClean="0"/>
              <a:t>in freshman English papers. Learn to get rid of it now!</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Examining Opposition</a:t>
            </a:r>
            <a:endParaRPr lang="en-US" dirty="0"/>
          </a:p>
        </p:txBody>
      </p:sp>
      <p:sp>
        <p:nvSpPr>
          <p:cNvPr id="3" name="Content Placeholder 2"/>
          <p:cNvSpPr>
            <a:spLocks noGrp="1"/>
          </p:cNvSpPr>
          <p:nvPr>
            <p:ph idx="1"/>
          </p:nvPr>
        </p:nvSpPr>
        <p:spPr/>
        <p:txBody>
          <a:bodyPr/>
          <a:lstStyle/>
          <a:p>
            <a:r>
              <a:rPr lang="en-US" dirty="0" smtClean="0"/>
              <a:t>Helps to form your opinion</a:t>
            </a:r>
          </a:p>
          <a:p>
            <a:r>
              <a:rPr lang="en-US" dirty="0" smtClean="0"/>
              <a:t>Study, don’t just blindly argue!</a:t>
            </a:r>
          </a:p>
          <a:p>
            <a:r>
              <a:rPr lang="en-US" dirty="0" smtClean="0"/>
              <a:t>Use the other side to form your argument.</a:t>
            </a:r>
          </a:p>
          <a:p>
            <a:r>
              <a:rPr lang="en-US" dirty="0" smtClean="0"/>
              <a:t>Every opinion should be checked against these questions:</a:t>
            </a:r>
          </a:p>
          <a:p>
            <a:pPr lvl="1"/>
            <a:r>
              <a:rPr lang="en-US" dirty="0" smtClean="0"/>
              <a:t>Can a valid argument be made against it?</a:t>
            </a:r>
          </a:p>
          <a:p>
            <a:pPr lvl="1"/>
            <a:r>
              <a:rPr lang="en-US" dirty="0" smtClean="0"/>
              <a:t>Can I defend it logically against this argument?</a:t>
            </a:r>
          </a:p>
          <a:p>
            <a:pPr lvl="1"/>
            <a:r>
              <a:rPr lang="en-US" dirty="0" smtClean="0"/>
              <a:t>You should be able to answer “yes” to both these questions.</a:t>
            </a: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Ch 8 Assignment p. 102</a:t>
            </a:r>
            <a:endParaRPr lang="en-US" dirty="0"/>
          </a:p>
        </p:txBody>
      </p:sp>
      <p:sp>
        <p:nvSpPr>
          <p:cNvPr id="3" name="Content Placeholder 2"/>
          <p:cNvSpPr>
            <a:spLocks noGrp="1"/>
          </p:cNvSpPr>
          <p:nvPr>
            <p:ph idx="1"/>
          </p:nvPr>
        </p:nvSpPr>
        <p:spPr/>
        <p:txBody>
          <a:bodyPr/>
          <a:lstStyle/>
          <a:p>
            <a:r>
              <a:rPr lang="en-US" dirty="0" smtClean="0"/>
              <a:t>All steps!</a:t>
            </a:r>
          </a:p>
          <a:p>
            <a:r>
              <a:rPr lang="en-US" dirty="0" smtClean="0"/>
              <a:t>Typed in 12 point Times New Roman font</a:t>
            </a:r>
          </a:p>
          <a:p>
            <a:pPr lvl="0"/>
            <a:r>
              <a:rPr lang="en-US" smtClean="0"/>
              <a:t>Double-spaced- Don't forget the box that says “Don't add space between paragraphs."</a:t>
            </a:r>
            <a:endParaRPr lang="en-US" dirty="0" smtClean="0"/>
          </a:p>
          <a:p>
            <a:r>
              <a:rPr lang="en-US" dirty="0" smtClean="0"/>
              <a:t>Correct heading (Name, 11/19/12, W </a:t>
            </a:r>
            <a:r>
              <a:rPr lang="en-US" dirty="0" err="1" smtClean="0"/>
              <a:t>ch</a:t>
            </a:r>
            <a:r>
              <a:rPr lang="en-US" dirty="0" smtClean="0"/>
              <a:t> 8 assignment in the top right-hand corner)</a:t>
            </a:r>
          </a:p>
          <a:p>
            <a:r>
              <a:rPr lang="en-US" dirty="0" smtClean="0"/>
              <a:t>Questions?</a:t>
            </a:r>
          </a:p>
          <a:p>
            <a:pPr>
              <a:buNone/>
            </a:pPr>
            <a:endParaRPr lang="en-US" dirty="0" smtClean="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9: The Sound of Sentences”</a:t>
            </a:r>
            <a:endParaRPr lang="en-US" dirty="0"/>
          </a:p>
        </p:txBody>
      </p:sp>
      <p:sp>
        <p:nvSpPr>
          <p:cNvPr id="3" name="Content Placeholder 2"/>
          <p:cNvSpPr>
            <a:spLocks noGrp="1"/>
          </p:cNvSpPr>
          <p:nvPr>
            <p:ph idx="1"/>
          </p:nvPr>
        </p:nvSpPr>
        <p:spPr/>
        <p:txBody>
          <a:bodyPr/>
          <a:lstStyle/>
          <a:p>
            <a:r>
              <a:rPr lang="en-US" dirty="0" smtClean="0"/>
              <a:t>Early on, you learned to shape spoken sentences with your ear.</a:t>
            </a:r>
          </a:p>
          <a:p>
            <a:r>
              <a:rPr lang="en-US" dirty="0" smtClean="0"/>
              <a:t>Later, you were taught to write and hate sentences.</a:t>
            </a:r>
          </a:p>
          <a:p>
            <a:r>
              <a:rPr lang="en-US" dirty="0" smtClean="0"/>
              <a:t>You grew up believing that spoken sentences sounded one way and written sentences were suppose to sound another way.</a:t>
            </a:r>
          </a:p>
          <a:p>
            <a:r>
              <a:rPr lang="en-US" dirty="0" smtClean="0"/>
              <a:t>You must learn to preserve talk on paper so that the words can be heard, not simply seen, again</a:t>
            </a: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Sound of Sentences</a:t>
            </a:r>
            <a:endParaRPr lang="en-US" dirty="0"/>
          </a:p>
        </p:txBody>
      </p:sp>
      <p:sp>
        <p:nvSpPr>
          <p:cNvPr id="3" name="Content Placeholder 2"/>
          <p:cNvSpPr>
            <a:spLocks noGrp="1"/>
          </p:cNvSpPr>
          <p:nvPr>
            <p:ph idx="1"/>
          </p:nvPr>
        </p:nvSpPr>
        <p:spPr/>
        <p:txBody>
          <a:bodyPr/>
          <a:lstStyle/>
          <a:p>
            <a:r>
              <a:rPr lang="en-US" dirty="0" smtClean="0"/>
              <a:t>Every reader has an inner ear, and reading is an act of hearing as well as seeing.</a:t>
            </a:r>
          </a:p>
          <a:p>
            <a:r>
              <a:rPr lang="en-US" dirty="0" smtClean="0"/>
              <a:t>Writing sentences should sound like natural speech, but they can’t be natural speech.</a:t>
            </a:r>
          </a:p>
          <a:p>
            <a:r>
              <a:rPr lang="en-US" dirty="0" smtClean="0"/>
              <a:t>Natural speech encompasses more than written speech, but it is much too disorganized, repetitive, and careless to stand up in print.</a:t>
            </a:r>
          </a:p>
          <a:p>
            <a:r>
              <a:rPr lang="en-US" dirty="0" smtClean="0"/>
              <a:t>You much transfer the rhythm of speech onto paper.</a:t>
            </a: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Rhythm of Speech</a:t>
            </a:r>
            <a:endParaRPr lang="en-US" dirty="0"/>
          </a:p>
        </p:txBody>
      </p:sp>
      <p:sp>
        <p:nvSpPr>
          <p:cNvPr id="3" name="Content Placeholder 2"/>
          <p:cNvSpPr>
            <a:spLocks noGrp="1"/>
          </p:cNvSpPr>
          <p:nvPr>
            <p:ph idx="1"/>
          </p:nvPr>
        </p:nvSpPr>
        <p:spPr/>
        <p:txBody>
          <a:bodyPr/>
          <a:lstStyle/>
          <a:p>
            <a:r>
              <a:rPr lang="en-US" dirty="0" smtClean="0"/>
              <a:t>All spoken language has rhythm.</a:t>
            </a:r>
          </a:p>
          <a:p>
            <a:r>
              <a:rPr lang="en-US" dirty="0" smtClean="0"/>
              <a:t>Examples on pp. 106-107</a:t>
            </a:r>
          </a:p>
          <a:p>
            <a:r>
              <a:rPr lang="en-US" dirty="0" smtClean="0"/>
              <a:t>Length of sentences should be erratic.</a:t>
            </a:r>
          </a:p>
          <a:p>
            <a:r>
              <a:rPr lang="en-US" dirty="0" smtClean="0"/>
              <a:t>The first principle of rhythm is writing, to capture the basic rhythm of speech, is variation of sentence length.</a:t>
            </a:r>
          </a:p>
          <a:p>
            <a:r>
              <a:rPr lang="en-US" dirty="0" smtClean="0"/>
              <a:t>Short sentences give emphasis.</a:t>
            </a:r>
          </a:p>
          <a:p>
            <a:r>
              <a:rPr lang="en-US" dirty="0" smtClean="0"/>
              <a:t>Long sentences give depth and color.</a:t>
            </a:r>
          </a:p>
          <a:p>
            <a:r>
              <a:rPr lang="en-US" dirty="0" smtClean="0"/>
              <a:t>Find your own particular rhythm.</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Inside the Sentence</a:t>
            </a:r>
            <a:endParaRPr lang="en-US" dirty="0"/>
          </a:p>
        </p:txBody>
      </p:sp>
      <p:sp>
        <p:nvSpPr>
          <p:cNvPr id="3" name="Content Placeholder 2"/>
          <p:cNvSpPr>
            <a:spLocks noGrp="1"/>
          </p:cNvSpPr>
          <p:nvPr>
            <p:ph idx="1"/>
          </p:nvPr>
        </p:nvSpPr>
        <p:spPr/>
        <p:txBody>
          <a:bodyPr/>
          <a:lstStyle/>
          <a:p>
            <a:r>
              <a:rPr lang="en-US" dirty="0" smtClean="0"/>
              <a:t>You must make sentences better. </a:t>
            </a:r>
          </a:p>
          <a:p>
            <a:r>
              <a:rPr lang="en-US" dirty="0" smtClean="0"/>
              <a:t>It is easy to chop down a sentence but harder to write longer sentences.</a:t>
            </a:r>
          </a:p>
          <a:p>
            <a:r>
              <a:rPr lang="en-US" dirty="0" smtClean="0"/>
              <a:t>Don’t add meaningless phrases or repeat words.</a:t>
            </a:r>
          </a:p>
          <a:p>
            <a:r>
              <a:rPr lang="en-US" dirty="0" smtClean="0"/>
              <a:t>Examples on p. 109</a:t>
            </a:r>
          </a:p>
          <a:p>
            <a:r>
              <a:rPr lang="en-US" dirty="0" smtClean="0"/>
              <a:t>To make a sentence longer you must add material smoothly and naturally. </a:t>
            </a:r>
          </a:p>
          <a:p>
            <a:r>
              <a:rPr lang="en-US" dirty="0" smtClean="0"/>
              <a:t>Don’t just tack information on.</a:t>
            </a:r>
          </a:p>
          <a:p>
            <a:r>
              <a:rPr lang="en-US" dirty="0" smtClean="0"/>
              <a:t>No sentence is truly hopeless.</a:t>
            </a: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 Sentence</a:t>
            </a:r>
            <a:endParaRPr lang="en-US" dirty="0"/>
          </a:p>
        </p:txBody>
      </p:sp>
      <p:sp>
        <p:nvSpPr>
          <p:cNvPr id="3" name="Content Placeholder 2"/>
          <p:cNvSpPr>
            <a:spLocks noGrp="1"/>
          </p:cNvSpPr>
          <p:nvPr>
            <p:ph idx="1"/>
          </p:nvPr>
        </p:nvSpPr>
        <p:spPr/>
        <p:txBody>
          <a:bodyPr/>
          <a:lstStyle/>
          <a:p>
            <a:r>
              <a:rPr lang="en-US" dirty="0" smtClean="0"/>
              <a:t>The sentence reduced to its essentials.</a:t>
            </a:r>
          </a:p>
          <a:p>
            <a:r>
              <a:rPr lang="en-US" dirty="0" smtClean="0"/>
              <a:t>You cannot subtract from a basic statement; you can only add to it.</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Strung-Along Sentence</a:t>
            </a:r>
            <a:endParaRPr lang="en-US" dirty="0"/>
          </a:p>
        </p:txBody>
      </p:sp>
      <p:sp>
        <p:nvSpPr>
          <p:cNvPr id="3" name="Content Placeholder 2"/>
          <p:cNvSpPr>
            <a:spLocks noGrp="1"/>
          </p:cNvSpPr>
          <p:nvPr>
            <p:ph idx="1"/>
          </p:nvPr>
        </p:nvSpPr>
        <p:spPr/>
        <p:txBody>
          <a:bodyPr/>
          <a:lstStyle/>
          <a:p>
            <a:r>
              <a:rPr lang="en-US" dirty="0" smtClean="0"/>
              <a:t>Basic statement with a string of details added to it</a:t>
            </a:r>
          </a:p>
          <a:p>
            <a:r>
              <a:rPr lang="en-US" dirty="0" smtClean="0"/>
              <a:t>Examples on pp. 111-112</a:t>
            </a: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Periodic Sentence</a:t>
            </a:r>
            <a:endParaRPr lang="en-US" dirty="0"/>
          </a:p>
        </p:txBody>
      </p:sp>
      <p:sp>
        <p:nvSpPr>
          <p:cNvPr id="3" name="Content Placeholder 2"/>
          <p:cNvSpPr>
            <a:spLocks noGrp="1"/>
          </p:cNvSpPr>
          <p:nvPr>
            <p:ph idx="1"/>
          </p:nvPr>
        </p:nvSpPr>
        <p:spPr/>
        <p:txBody>
          <a:bodyPr/>
          <a:lstStyle/>
          <a:p>
            <a:r>
              <a:rPr lang="en-US" dirty="0" smtClean="0"/>
              <a:t>Additional details are added inside the basic sentence.</a:t>
            </a:r>
          </a:p>
          <a:p>
            <a:r>
              <a:rPr lang="en-US" dirty="0" smtClean="0"/>
              <a:t>Examples on p. 112</a:t>
            </a:r>
          </a:p>
          <a:p>
            <a:r>
              <a:rPr lang="en-US" dirty="0" smtClean="0"/>
              <a:t>Delay is the secret weapon of the periodic sentence. This builds suspense.</a:t>
            </a: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Combinations</a:t>
            </a:r>
            <a:endParaRPr lang="en-US" dirty="0"/>
          </a:p>
        </p:txBody>
      </p:sp>
      <p:sp>
        <p:nvSpPr>
          <p:cNvPr id="3" name="Content Placeholder 2"/>
          <p:cNvSpPr>
            <a:spLocks noGrp="1"/>
          </p:cNvSpPr>
          <p:nvPr>
            <p:ph idx="1"/>
          </p:nvPr>
        </p:nvSpPr>
        <p:spPr/>
        <p:txBody>
          <a:bodyPr/>
          <a:lstStyle/>
          <a:p>
            <a:r>
              <a:rPr lang="en-US" dirty="0" smtClean="0"/>
              <a:t>A perfectly patterned sentence must fit with the other sentences in the paragraph.</a:t>
            </a:r>
          </a:p>
          <a:p>
            <a:r>
              <a:rPr lang="en-US" dirty="0" smtClean="0"/>
              <a:t>Take advantage of the flexibility of sentences.</a:t>
            </a:r>
          </a:p>
          <a:p>
            <a:r>
              <a:rPr lang="en-US" dirty="0" smtClean="0"/>
              <a:t>Experiment.</a:t>
            </a:r>
          </a:p>
          <a:p>
            <a:r>
              <a:rPr lang="en-US" dirty="0" smtClean="0"/>
              <a:t>Listen to your sentences.</a:t>
            </a: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Selecting Details</a:t>
            </a:r>
            <a:endParaRPr lang="en-US" dirty="0"/>
          </a:p>
        </p:txBody>
      </p:sp>
      <p:sp>
        <p:nvSpPr>
          <p:cNvPr id="3" name="Content Placeholder 2"/>
          <p:cNvSpPr>
            <a:spLocks noGrp="1"/>
          </p:cNvSpPr>
          <p:nvPr>
            <p:ph idx="1"/>
          </p:nvPr>
        </p:nvSpPr>
        <p:spPr/>
        <p:txBody>
          <a:bodyPr/>
          <a:lstStyle/>
          <a:p>
            <a:r>
              <a:rPr lang="en-US" dirty="0" smtClean="0"/>
              <a:t>Try to picture what you are writing about.</a:t>
            </a:r>
          </a:p>
          <a:p>
            <a:r>
              <a:rPr lang="en-US" dirty="0" smtClean="0"/>
              <a:t>Enrich and extend your subjects, verbs, and anything that follows the verb.</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Believe What you Say</a:t>
            </a:r>
            <a:endParaRPr lang="en-US" dirty="0"/>
          </a:p>
        </p:txBody>
      </p:sp>
      <p:sp>
        <p:nvSpPr>
          <p:cNvPr id="3" name="Content Placeholder 2"/>
          <p:cNvSpPr>
            <a:spLocks noGrp="1"/>
          </p:cNvSpPr>
          <p:nvPr>
            <p:ph idx="1"/>
          </p:nvPr>
        </p:nvSpPr>
        <p:spPr/>
        <p:txBody>
          <a:bodyPr/>
          <a:lstStyle/>
          <a:p>
            <a:r>
              <a:rPr lang="en-US" dirty="0" smtClean="0"/>
              <a:t>You should have an honest and intelligent argument, not a bizarre one.</a:t>
            </a:r>
          </a:p>
          <a:p>
            <a:r>
              <a:rPr lang="en-US" dirty="0" smtClean="0"/>
              <a:t>Do not arrive at an opinion without examining, thoroughly and fairly, every legitimate argument against it.</a:t>
            </a:r>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Expanding the Subject</a:t>
            </a:r>
            <a:endParaRPr lang="en-US" dirty="0"/>
          </a:p>
        </p:txBody>
      </p:sp>
      <p:sp>
        <p:nvSpPr>
          <p:cNvPr id="3" name="Content Placeholder 2"/>
          <p:cNvSpPr>
            <a:spLocks noGrp="1"/>
          </p:cNvSpPr>
          <p:nvPr>
            <p:ph idx="1"/>
          </p:nvPr>
        </p:nvSpPr>
        <p:spPr/>
        <p:txBody>
          <a:bodyPr/>
          <a:lstStyle/>
          <a:p>
            <a:r>
              <a:rPr lang="en-US" dirty="0" smtClean="0"/>
              <a:t>Ask questions about your subject.</a:t>
            </a:r>
          </a:p>
          <a:p>
            <a:r>
              <a:rPr lang="en-US" dirty="0" smtClean="0"/>
              <a:t>Write the subject’s description before or after it.</a:t>
            </a:r>
          </a:p>
          <a:p>
            <a:r>
              <a:rPr lang="en-US" dirty="0" smtClean="0"/>
              <a:t>Be as graphic as possible!</a:t>
            </a: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Expanding the Verb</a:t>
            </a:r>
            <a:endParaRPr lang="en-US" dirty="0"/>
          </a:p>
        </p:txBody>
      </p:sp>
      <p:sp>
        <p:nvSpPr>
          <p:cNvPr id="3" name="Content Placeholder 2"/>
          <p:cNvSpPr>
            <a:spLocks noGrp="1"/>
          </p:cNvSpPr>
          <p:nvPr>
            <p:ph idx="1"/>
          </p:nvPr>
        </p:nvSpPr>
        <p:spPr/>
        <p:txBody>
          <a:bodyPr/>
          <a:lstStyle/>
          <a:p>
            <a:r>
              <a:rPr lang="en-US" dirty="0" smtClean="0"/>
              <a:t>Show how its action progresses.</a:t>
            </a:r>
          </a:p>
          <a:p>
            <a:r>
              <a:rPr lang="en-US" dirty="0" smtClean="0"/>
              <a:t>Think how or when</a:t>
            </a:r>
          </a:p>
          <a:p>
            <a:r>
              <a:rPr lang="en-US" dirty="0" smtClean="0"/>
              <a:t>Adverbs that describe verbs can usually be moved anywhere in the sentence.</a:t>
            </a: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Expanding the Rest of the Sentence</a:t>
            </a:r>
            <a:endParaRPr lang="en-US" dirty="0"/>
          </a:p>
        </p:txBody>
      </p:sp>
      <p:sp>
        <p:nvSpPr>
          <p:cNvPr id="3" name="Content Placeholder 2"/>
          <p:cNvSpPr>
            <a:spLocks noGrp="1"/>
          </p:cNvSpPr>
          <p:nvPr>
            <p:ph idx="1"/>
          </p:nvPr>
        </p:nvSpPr>
        <p:spPr/>
        <p:txBody>
          <a:bodyPr/>
          <a:lstStyle/>
          <a:p>
            <a:r>
              <a:rPr lang="en-US" dirty="0" smtClean="0"/>
              <a:t>Look for the most important noun and follow it with an appositive.</a:t>
            </a:r>
          </a:p>
          <a:p>
            <a:r>
              <a:rPr lang="en-US" dirty="0" smtClean="0"/>
              <a:t>Use prepositional phrases.</a:t>
            </a:r>
          </a:p>
          <a:p>
            <a:r>
              <a:rPr lang="en-US" dirty="0" smtClean="0"/>
              <a:t>Transform some prepositional phrases into adjectives.</a:t>
            </a: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Use your inner ear.</a:t>
            </a:r>
          </a:p>
          <a:p>
            <a:r>
              <a:rPr lang="en-US" dirty="0" smtClean="0"/>
              <a:t>Employ variety in sentence length and patterns.</a:t>
            </a:r>
          </a:p>
          <a:p>
            <a:r>
              <a:rPr lang="en-US" dirty="0" smtClean="0"/>
              <a:t>Remember sentences can be changed and moved.</a:t>
            </a:r>
          </a:p>
          <a:p>
            <a:r>
              <a:rPr lang="en-US" dirty="0" smtClean="0"/>
              <a:t>Play boldly with sentences.</a:t>
            </a:r>
          </a:p>
          <a:p>
            <a:r>
              <a:rPr lang="en-US" dirty="0" smtClean="0"/>
              <a:t>Combine, convert, shift, change, add, subtract, divide, multiply. Take chances. The more you experiment, the more you will learn.</a:t>
            </a:r>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Chapter 9 Assignment</a:t>
            </a:r>
            <a:endParaRPr lang="en-US" dirty="0"/>
          </a:p>
        </p:txBody>
      </p:sp>
      <p:sp>
        <p:nvSpPr>
          <p:cNvPr id="3" name="Content Placeholder 2"/>
          <p:cNvSpPr>
            <a:spLocks noGrp="1"/>
          </p:cNvSpPr>
          <p:nvPr>
            <p:ph idx="1"/>
          </p:nvPr>
        </p:nvSpPr>
        <p:spPr/>
        <p:txBody>
          <a:bodyPr/>
          <a:lstStyle/>
          <a:p>
            <a:r>
              <a:rPr lang="en-US" dirty="0" smtClean="0"/>
              <a:t>pp. 121-122</a:t>
            </a:r>
          </a:p>
          <a:p>
            <a:r>
              <a:rPr lang="en-US" dirty="0" smtClean="0"/>
              <a:t>All of step 1</a:t>
            </a:r>
          </a:p>
          <a:p>
            <a:r>
              <a:rPr lang="en-US" dirty="0" smtClean="0"/>
              <a:t>3 sentences for step 2</a:t>
            </a:r>
          </a:p>
          <a:p>
            <a:r>
              <a:rPr lang="en-US" dirty="0" smtClean="0"/>
              <a:t>3 sentences for step 3</a:t>
            </a:r>
          </a:p>
          <a:p>
            <a:r>
              <a:rPr lang="en-US" dirty="0" smtClean="0"/>
              <a:t>3 sentences for step 4</a:t>
            </a:r>
          </a:p>
          <a:p>
            <a:r>
              <a:rPr lang="en-US" dirty="0" smtClean="0"/>
              <a:t>Step 5- Expand the subject 1 way.</a:t>
            </a:r>
          </a:p>
          <a:p>
            <a:r>
              <a:rPr lang="en-US" dirty="0" smtClean="0"/>
              <a:t>All of step 6</a:t>
            </a:r>
          </a:p>
          <a:p>
            <a:r>
              <a:rPr lang="en-US" dirty="0" smtClean="0"/>
              <a:t>3 sentences for step 7</a:t>
            </a:r>
          </a:p>
          <a:p>
            <a:r>
              <a:rPr lang="en-US" dirty="0" smtClean="0"/>
              <a:t>Don’t do steps 8-10.</a:t>
            </a:r>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10: “Parallel Structure”</a:t>
            </a:r>
            <a:endParaRPr lang="en-US" dirty="0"/>
          </a:p>
        </p:txBody>
      </p:sp>
      <p:sp>
        <p:nvSpPr>
          <p:cNvPr id="3" name="Content Placeholder 2"/>
          <p:cNvSpPr>
            <a:spLocks noGrp="1"/>
          </p:cNvSpPr>
          <p:nvPr>
            <p:ph idx="1"/>
          </p:nvPr>
        </p:nvSpPr>
        <p:spPr/>
        <p:txBody>
          <a:bodyPr/>
          <a:lstStyle/>
          <a:p>
            <a:r>
              <a:rPr lang="en-US" dirty="0" smtClean="0"/>
              <a:t>Can be called “instant style”</a:t>
            </a:r>
          </a:p>
          <a:p>
            <a:r>
              <a:rPr lang="en-US" dirty="0" smtClean="0"/>
              <a:t>The best way to learn parallel structure is by listening to it.</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 for the Common Denominator.</a:t>
            </a:r>
            <a:endParaRPr lang="en-US" dirty="0"/>
          </a:p>
        </p:txBody>
      </p:sp>
      <p:sp>
        <p:nvSpPr>
          <p:cNvPr id="3" name="Content Placeholder 2"/>
          <p:cNvSpPr>
            <a:spLocks noGrp="1"/>
          </p:cNvSpPr>
          <p:nvPr>
            <p:ph idx="1"/>
          </p:nvPr>
        </p:nvSpPr>
        <p:spPr/>
        <p:txBody>
          <a:bodyPr/>
          <a:lstStyle/>
          <a:p>
            <a:r>
              <a:rPr lang="en-US" dirty="0" smtClean="0"/>
              <a:t>Everything that is parallel has at least one thing in common.</a:t>
            </a:r>
          </a:p>
          <a:p>
            <a:r>
              <a:rPr lang="en-US" dirty="0" smtClean="0"/>
              <a:t>What things are common in the list on p. 124? Don’t read the answers later in the chapter!</a:t>
            </a:r>
          </a:p>
          <a:p>
            <a:r>
              <a:rPr lang="en-US" dirty="0" smtClean="0"/>
              <a:t>Balance is always inherent in parallelism.</a:t>
            </a:r>
          </a:p>
          <a:p>
            <a:pPr lvl="1"/>
            <a:r>
              <a:rPr lang="en-US" dirty="0" smtClean="0"/>
              <a:t>Phrases with phrases</a:t>
            </a:r>
          </a:p>
          <a:p>
            <a:pPr lvl="1"/>
            <a:r>
              <a:rPr lang="en-US" dirty="0" smtClean="0"/>
              <a:t>Clauses with clauses</a:t>
            </a:r>
          </a:p>
          <a:p>
            <a:pPr lvl="1"/>
            <a:r>
              <a:rPr lang="en-US" dirty="0" smtClean="0"/>
              <a:t>Ideas with ideas</a:t>
            </a:r>
          </a:p>
          <a:p>
            <a:r>
              <a:rPr lang="en-US" dirty="0" smtClean="0"/>
              <a:t>Practice!</a:t>
            </a:r>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Class Assignment</a:t>
            </a:r>
            <a:endParaRPr lang="en-US" dirty="0"/>
          </a:p>
        </p:txBody>
      </p:sp>
      <p:sp>
        <p:nvSpPr>
          <p:cNvPr id="3" name="Content Placeholder 2"/>
          <p:cNvSpPr>
            <a:spLocks noGrp="1"/>
          </p:cNvSpPr>
          <p:nvPr>
            <p:ph idx="1"/>
          </p:nvPr>
        </p:nvSpPr>
        <p:spPr/>
        <p:txBody>
          <a:bodyPr/>
          <a:lstStyle/>
          <a:p>
            <a:r>
              <a:rPr lang="en-US" dirty="0" smtClean="0"/>
              <a:t>pp. 125, 126</a:t>
            </a:r>
          </a:p>
          <a:p>
            <a:r>
              <a:rPr lang="en-US" dirty="0" smtClean="0"/>
              <a:t>#s 1-10</a:t>
            </a:r>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Complete the unfinished sentence below with a series of </a:t>
            </a:r>
            <a:r>
              <a:rPr lang="en-US" sz="3200" i="1" dirty="0" smtClean="0"/>
              <a:t>who </a:t>
            </a:r>
            <a:r>
              <a:rPr lang="en-US" sz="3200" dirty="0" smtClean="0"/>
              <a:t>clauses</a:t>
            </a:r>
            <a:r>
              <a:rPr lang="en-US" dirty="0" smtClean="0"/>
              <a:t>.</a:t>
            </a:r>
            <a:endParaRPr lang="en-US" dirty="0"/>
          </a:p>
        </p:txBody>
      </p:sp>
      <p:sp>
        <p:nvSpPr>
          <p:cNvPr id="3" name="Content Placeholder 2"/>
          <p:cNvSpPr>
            <a:spLocks noGrp="1"/>
          </p:cNvSpPr>
          <p:nvPr>
            <p:ph idx="1"/>
          </p:nvPr>
        </p:nvSpPr>
        <p:spPr/>
        <p:txBody>
          <a:bodyPr/>
          <a:lstStyle/>
          <a:p>
            <a:r>
              <a:rPr lang="en-US" dirty="0" smtClean="0"/>
              <a:t>He always made trouble. He was the kind of boy who</a:t>
            </a:r>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Complete with a series of infinitive phrases, using a different infinitive for each phrase.</a:t>
            </a:r>
            <a:endParaRPr lang="en-US" sz="2800" dirty="0"/>
          </a:p>
        </p:txBody>
      </p:sp>
      <p:sp>
        <p:nvSpPr>
          <p:cNvPr id="3" name="Content Placeholder 2"/>
          <p:cNvSpPr>
            <a:spLocks noGrp="1"/>
          </p:cNvSpPr>
          <p:nvPr>
            <p:ph idx="1"/>
          </p:nvPr>
        </p:nvSpPr>
        <p:spPr/>
        <p:txBody>
          <a:bodyPr/>
          <a:lstStyle/>
          <a:p>
            <a:r>
              <a:rPr lang="en-US" dirty="0" smtClean="0"/>
              <a:t>To be popular, she though, she need only to</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Pick a subject.</a:t>
            </a:r>
          </a:p>
          <a:p>
            <a:r>
              <a:rPr lang="en-US" dirty="0" smtClean="0"/>
              <a:t>Examine what you know about it.</a:t>
            </a:r>
          </a:p>
          <a:p>
            <a:r>
              <a:rPr lang="en-US" dirty="0" smtClean="0"/>
              <a:t>Arrive at an honest opinion.</a:t>
            </a:r>
          </a:p>
          <a:p>
            <a:r>
              <a:rPr lang="en-US" dirty="0" smtClean="0"/>
              <a:t>Think before you write.</a:t>
            </a:r>
          </a:p>
          <a:p>
            <a:r>
              <a:rPr lang="en-US" dirty="0" smtClean="0"/>
              <a:t>Opinion always comes first.</a:t>
            </a:r>
          </a:p>
          <a:p>
            <a:r>
              <a:rPr lang="en-US" dirty="0" smtClean="0"/>
              <a:t>You can write an essay only when you have something to say.</a:t>
            </a:r>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Using </a:t>
            </a:r>
            <a:r>
              <a:rPr lang="en-US" sz="2800" i="1" dirty="0" smtClean="0"/>
              <a:t>to </a:t>
            </a:r>
            <a:r>
              <a:rPr lang="en-US" sz="2800" dirty="0" smtClean="0"/>
              <a:t>as your preposition, complete this sentence with a series of prepositional phrases.</a:t>
            </a:r>
            <a:endParaRPr lang="en-US" sz="2800" dirty="0"/>
          </a:p>
        </p:txBody>
      </p:sp>
      <p:sp>
        <p:nvSpPr>
          <p:cNvPr id="3" name="Content Placeholder 2"/>
          <p:cNvSpPr>
            <a:spLocks noGrp="1"/>
          </p:cNvSpPr>
          <p:nvPr>
            <p:ph idx="1"/>
          </p:nvPr>
        </p:nvSpPr>
        <p:spPr/>
        <p:txBody>
          <a:bodyPr/>
          <a:lstStyle/>
          <a:p>
            <a:r>
              <a:rPr lang="en-US" dirty="0" smtClean="0"/>
              <a:t>In desperate search for a cure went to</a:t>
            </a:r>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Using </a:t>
            </a:r>
            <a:r>
              <a:rPr lang="en-US" sz="2800" i="1" dirty="0" smtClean="0"/>
              <a:t>of </a:t>
            </a:r>
            <a:r>
              <a:rPr lang="en-US" sz="2800" dirty="0" smtClean="0"/>
              <a:t>as your preposition, complete this sentence with a series of prepositional phrases.</a:t>
            </a:r>
            <a:endParaRPr lang="en-US" sz="2800" dirty="0"/>
          </a:p>
        </p:txBody>
      </p:sp>
      <p:sp>
        <p:nvSpPr>
          <p:cNvPr id="3" name="Content Placeholder 2"/>
          <p:cNvSpPr>
            <a:spLocks noGrp="1"/>
          </p:cNvSpPr>
          <p:nvPr>
            <p:ph idx="1"/>
          </p:nvPr>
        </p:nvSpPr>
        <p:spPr/>
        <p:txBody>
          <a:bodyPr/>
          <a:lstStyle/>
          <a:p>
            <a:r>
              <a:rPr lang="en-US" dirty="0" smtClean="0"/>
              <a:t>She was afraid of everything, of</a:t>
            </a:r>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this with a series of </a:t>
            </a:r>
            <a:r>
              <a:rPr lang="en-US" i="1" dirty="0" smtClean="0"/>
              <a:t>that </a:t>
            </a:r>
            <a:r>
              <a:rPr lang="en-US" dirty="0" smtClean="0"/>
              <a:t>clauses.</a:t>
            </a:r>
            <a:endParaRPr lang="en-US" dirty="0"/>
          </a:p>
        </p:txBody>
      </p:sp>
      <p:sp>
        <p:nvSpPr>
          <p:cNvPr id="3" name="Content Placeholder 2"/>
          <p:cNvSpPr>
            <a:spLocks noGrp="1"/>
          </p:cNvSpPr>
          <p:nvPr>
            <p:ph idx="1"/>
          </p:nvPr>
        </p:nvSpPr>
        <p:spPr/>
        <p:txBody>
          <a:bodyPr/>
          <a:lstStyle/>
          <a:p>
            <a:r>
              <a:rPr lang="en-US" dirty="0" smtClean="0"/>
              <a:t>He complained that the children made too much noise, that</a:t>
            </a:r>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Write a sentence beginning with three </a:t>
            </a:r>
            <a:r>
              <a:rPr lang="en-US" sz="2800" i="1" dirty="0" smtClean="0"/>
              <a:t>if </a:t>
            </a:r>
            <a:r>
              <a:rPr lang="en-US" sz="2800" dirty="0" smtClean="0"/>
              <a:t>clauses.</a:t>
            </a:r>
            <a:endParaRPr lang="en-US" sz="2800" dirty="0"/>
          </a:p>
        </p:txBody>
      </p:sp>
      <p:sp>
        <p:nvSpPr>
          <p:cNvPr id="3" name="Content Placeholder 2"/>
          <p:cNvSpPr>
            <a:spLocks noGrp="1"/>
          </p:cNvSpPr>
          <p:nvPr>
            <p:ph idx="1"/>
          </p:nvPr>
        </p:nvSpPr>
        <p:spPr/>
        <p:txBody>
          <a:bodyPr/>
          <a:lstStyle/>
          <a:p>
            <a:r>
              <a:rPr lang="en-US" dirty="0" smtClean="0"/>
              <a:t>If</a:t>
            </a:r>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Write a sentence ending with three </a:t>
            </a:r>
            <a:r>
              <a:rPr lang="en-US" sz="2800" i="1" dirty="0" smtClean="0"/>
              <a:t>if </a:t>
            </a:r>
            <a:r>
              <a:rPr lang="en-US" sz="2800" dirty="0" smtClean="0"/>
              <a:t>clauses.</a:t>
            </a:r>
            <a:endParaRPr lang="en-US" sz="2800"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Complete the sentence below by interrupting it with two parallel </a:t>
            </a:r>
            <a:r>
              <a:rPr lang="en-US" sz="2800" i="1" dirty="0" smtClean="0"/>
              <a:t>if </a:t>
            </a:r>
            <a:r>
              <a:rPr lang="en-US" sz="2800" dirty="0" smtClean="0"/>
              <a:t>clauses.</a:t>
            </a:r>
            <a:endParaRPr lang="en-US" sz="2800" dirty="0"/>
          </a:p>
        </p:txBody>
      </p:sp>
      <p:sp>
        <p:nvSpPr>
          <p:cNvPr id="3" name="Content Placeholder 2"/>
          <p:cNvSpPr>
            <a:spLocks noGrp="1"/>
          </p:cNvSpPr>
          <p:nvPr>
            <p:ph idx="1"/>
          </p:nvPr>
        </p:nvSpPr>
        <p:spPr/>
        <p:txBody>
          <a:bodyPr/>
          <a:lstStyle/>
          <a:p>
            <a:r>
              <a:rPr lang="en-US" dirty="0" smtClean="0"/>
              <a:t>The problem of race relations, if </a:t>
            </a:r>
          </a:p>
          <a:p>
            <a:pPr>
              <a:buNone/>
            </a:pPr>
            <a:r>
              <a:rPr lang="en-US" dirty="0" smtClean="0"/>
              <a:t>                                                                                   ,</a:t>
            </a:r>
          </a:p>
          <a:p>
            <a:pPr>
              <a:buNone/>
            </a:pPr>
            <a:r>
              <a:rPr lang="en-US" dirty="0" smtClean="0"/>
              <a:t>and if                                                                                        </a:t>
            </a:r>
          </a:p>
          <a:p>
            <a:pPr>
              <a:buNone/>
            </a:pPr>
            <a:r>
              <a:rPr lang="en-US" dirty="0" smtClean="0"/>
              <a:t>                                                           must be solved.                                                                                                             </a:t>
            </a:r>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Write a balanced sentence modeled on #6 on p. 124 but using different infinitives.</a:t>
            </a:r>
            <a:endParaRPr lang="en-US" sz="2800" dirty="0"/>
          </a:p>
        </p:txBody>
      </p:sp>
      <p:sp>
        <p:nvSpPr>
          <p:cNvPr id="3" name="Content Placeholder 2"/>
          <p:cNvSpPr>
            <a:spLocks noGrp="1"/>
          </p:cNvSpPr>
          <p:nvPr>
            <p:ph idx="1"/>
          </p:nvPr>
        </p:nvSpPr>
        <p:spPr/>
        <p:txBody>
          <a:bodyPr/>
          <a:lstStyle/>
          <a:p>
            <a:r>
              <a:rPr lang="en-US" dirty="0" smtClean="0"/>
              <a:t>To                     you are right is one thing; to                 </a:t>
            </a:r>
          </a:p>
          <a:p>
            <a:pPr>
              <a:buNone/>
            </a:pPr>
            <a:r>
              <a:rPr lang="en-US" dirty="0" smtClean="0"/>
              <a:t>	             , quite another.</a:t>
            </a:r>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Write a sentence that contains a double parallel.</a:t>
            </a:r>
            <a:endParaRPr lang="en-US" sz="2800"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Smaller Parallels</a:t>
            </a:r>
            <a:endParaRPr lang="en-US" dirty="0"/>
          </a:p>
        </p:txBody>
      </p:sp>
      <p:sp>
        <p:nvSpPr>
          <p:cNvPr id="3" name="Content Placeholder 2"/>
          <p:cNvSpPr>
            <a:spLocks noGrp="1"/>
          </p:cNvSpPr>
          <p:nvPr>
            <p:ph idx="1"/>
          </p:nvPr>
        </p:nvSpPr>
        <p:spPr>
          <a:xfrm>
            <a:off x="304800" y="1600200"/>
            <a:ext cx="8534400" cy="5257800"/>
          </a:xfrm>
        </p:spPr>
        <p:txBody>
          <a:bodyPr>
            <a:normAutofit/>
          </a:bodyPr>
          <a:lstStyle/>
          <a:p>
            <a:r>
              <a:rPr lang="en-US" dirty="0" smtClean="0"/>
              <a:t>Whenever a sentence contains two or more similar elements, these elements must be kept parallel, no matter how small they are.</a:t>
            </a:r>
          </a:p>
          <a:p>
            <a:r>
              <a:rPr lang="en-US" dirty="0" smtClean="0"/>
              <a:t>Series- all nouns, all adjectives, all verbs of the same tense, all adverbs, etc.</a:t>
            </a:r>
          </a:p>
          <a:p>
            <a:pPr lvl="1">
              <a:buNone/>
            </a:pPr>
            <a:endParaRPr lang="en-US" dirty="0" smtClean="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on p. 127</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Not: </a:t>
            </a:r>
            <a:r>
              <a:rPr lang="en-US" dirty="0" smtClean="0"/>
              <a:t>She liked ball games, hootenannies, hikes and going to picnics.</a:t>
            </a:r>
          </a:p>
          <a:p>
            <a:r>
              <a:rPr lang="en-US" b="1" dirty="0" smtClean="0"/>
              <a:t>But: </a:t>
            </a:r>
            <a:r>
              <a:rPr lang="en-US" dirty="0" smtClean="0"/>
              <a:t>She liked ball games, hootenannies, and </a:t>
            </a:r>
            <a:r>
              <a:rPr lang="en-US" b="1" dirty="0" smtClean="0"/>
              <a:t>picnics</a:t>
            </a:r>
            <a:r>
              <a:rPr lang="en-US" dirty="0" smtClean="0"/>
              <a:t>.</a:t>
            </a:r>
          </a:p>
          <a:p>
            <a:r>
              <a:rPr lang="en-US" b="1" dirty="0" smtClean="0"/>
              <a:t>Not: </a:t>
            </a:r>
            <a:r>
              <a:rPr lang="en-US" dirty="0" smtClean="0"/>
              <a:t>He was lazy, good-humored, likeable, and sort of a crook.</a:t>
            </a:r>
          </a:p>
          <a:p>
            <a:r>
              <a:rPr lang="en-US" b="1" dirty="0" smtClean="0"/>
              <a:t>But: </a:t>
            </a:r>
            <a:r>
              <a:rPr lang="en-US" dirty="0" smtClean="0"/>
              <a:t>He was lazy, good-humored, likeable, and </a:t>
            </a:r>
            <a:r>
              <a:rPr lang="en-US" b="1" dirty="0" smtClean="0"/>
              <a:t>slightly crooked</a:t>
            </a:r>
            <a:r>
              <a:rPr lang="en-US" dirty="0" smtClean="0"/>
              <a:t>.</a:t>
            </a:r>
          </a:p>
          <a:p>
            <a:r>
              <a:rPr lang="en-US" b="1" dirty="0" smtClean="0"/>
              <a:t>Not: </a:t>
            </a:r>
            <a:r>
              <a:rPr lang="en-US" dirty="0" smtClean="0"/>
              <a:t>She walked steadily and in a big hurry.</a:t>
            </a:r>
          </a:p>
          <a:p>
            <a:r>
              <a:rPr lang="en-US" b="1" dirty="0" smtClean="0"/>
              <a:t>But: </a:t>
            </a:r>
            <a:r>
              <a:rPr lang="en-US" dirty="0" smtClean="0"/>
              <a:t>She walked steadily and </a:t>
            </a:r>
            <a:r>
              <a:rPr lang="en-US" b="1" dirty="0" smtClean="0"/>
              <a:t>swiftly</a:t>
            </a:r>
            <a:r>
              <a:rPr lang="en-US" dirty="0" smtClean="0"/>
              <a:t>.</a:t>
            </a:r>
          </a:p>
          <a:p>
            <a:r>
              <a:rPr lang="en-US" b="1" dirty="0" smtClean="0"/>
              <a:t>Not: </a:t>
            </a:r>
            <a:r>
              <a:rPr lang="en-US" dirty="0" smtClean="0"/>
              <a:t>She combed her hair, powdered her nose, and her lipstick was checked.</a:t>
            </a:r>
          </a:p>
          <a:p>
            <a:r>
              <a:rPr lang="en-US" b="1" dirty="0" smtClean="0"/>
              <a:t>But</a:t>
            </a:r>
            <a:r>
              <a:rPr lang="en-US" dirty="0" smtClean="0"/>
              <a:t>: She combed her hair, powdered her nose, and </a:t>
            </a:r>
            <a:r>
              <a:rPr lang="en-US" b="1" dirty="0" smtClean="0"/>
              <a:t>checked her lipstick</a:t>
            </a:r>
            <a:r>
              <a:rPr lang="en-US" dirty="0" smtClean="0"/>
              <a:t>.</a:t>
            </a:r>
            <a:endParaRPr lang="en-US"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fab">
  <a:themeElements>
    <a:clrScheme name="Air">
      <a:dk1>
        <a:sysClr val="windowText" lastClr="000000"/>
      </a:dk1>
      <a:lt1>
        <a:sysClr val="window" lastClr="FFFFFF"/>
      </a:lt1>
      <a:dk2>
        <a:srgbClr val="17375D"/>
      </a:dk2>
      <a:lt2>
        <a:srgbClr val="BEDBFE"/>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fontScheme name="Prefab">
      <a:majorFont>
        <a:latin typeface="Arial Black"/>
        <a:ea typeface=""/>
        <a:cs typeface=""/>
        <a:font script="Jpan" typeface="ＭＳ Ｐゴシック"/>
        <a:font script="Hang" typeface="HY견고딕"/>
        <a:font script="Hans" typeface="宋体"/>
        <a:font script="Hant" typeface="新細明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refab">
      <a:fillStyleLst>
        <a:solidFill>
          <a:schemeClr val="phClr"/>
        </a:solidFill>
        <a:gradFill rotWithShape="1">
          <a:gsLst>
            <a:gs pos="0">
              <a:schemeClr val="phClr">
                <a:tint val="30000"/>
                <a:satMod val="200000"/>
              </a:schemeClr>
            </a:gs>
            <a:gs pos="30000">
              <a:schemeClr val="phClr">
                <a:tint val="60000"/>
                <a:satMod val="250000"/>
              </a:schemeClr>
            </a:gs>
            <a:gs pos="50000">
              <a:schemeClr val="phClr">
                <a:tint val="57000"/>
                <a:satMod val="250000"/>
              </a:schemeClr>
            </a:gs>
            <a:gs pos="100000">
              <a:schemeClr val="phClr">
                <a:tint val="17000"/>
                <a:satMod val="350000"/>
              </a:schemeClr>
            </a:gs>
          </a:gsLst>
          <a:lin ang="4000000" scaled="1"/>
        </a:gra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fillStyleLst>
      <a:lnStyleLst>
        <a:ln w="9525" cap="flat" cmpd="sng" algn="ctr">
          <a:solidFill>
            <a:schemeClr val="phClr">
              <a:shade val="95000"/>
              <a:satMod val="105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90000" algn="ctr" rotWithShape="0">
              <a:srgbClr val="000000">
                <a:alpha val="60000"/>
              </a:srgbClr>
            </a:outerShdw>
          </a:effectLst>
        </a:effectStyle>
        <a:effectStyle>
          <a:effectLst>
            <a:outerShdw blurRad="110000" algn="ctr" rotWithShape="0">
              <a:srgbClr val="000000">
                <a:alpha val="65000"/>
              </a:srgbClr>
            </a:outerShdw>
          </a:effectLst>
        </a:effectStyle>
        <a:effectStyle>
          <a:effectLst>
            <a:outerShdw blurRad="120000" algn="ctr" rotWithShape="0">
              <a:srgbClr val="000000">
                <a:alpha val="70000"/>
              </a:srgbClr>
            </a:outerShdw>
          </a:effectLst>
          <a:scene3d>
            <a:camera prst="orthographicFront"/>
            <a:lightRig rig="glow" dir="t">
              <a:rot lat="0" lon="0" rev="1800000"/>
            </a:lightRig>
          </a:scene3d>
          <a:sp3d contourW="12700" prstMaterial="dkEdge">
            <a:bevelT w="50800" h="44450" prst="angle"/>
            <a:contourClr>
              <a:schemeClr val="phClr">
                <a:shade val="40000"/>
              </a:schemeClr>
            </a:contourClr>
          </a:sp3d>
        </a:effectStyle>
      </a:effectStyleLst>
      <a:bgFillStyleLst>
        <a:solidFill>
          <a:schemeClr val="phClr"/>
        </a:soli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blipFill>
          <a:blip xmlns:r="http://schemas.openxmlformats.org/officeDocument/2006/relationships" r:embed="rId1">
            <a:duotone>
              <a:schemeClr val="phClr">
                <a:shade val="75000"/>
                <a:satMod val="120000"/>
              </a:schemeClr>
              <a:schemeClr val="phClr">
                <a:tint val="94000"/>
                <a:satMod val="2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Prefab</Template>
  <TotalTime>502</TotalTime>
  <Words>4900</Words>
  <Application>Microsoft Office PowerPoint</Application>
  <PresentationFormat>On-screen Show (4:3)</PresentationFormat>
  <Paragraphs>663</Paragraphs>
  <Slides>125</Slides>
  <Notes>0</Notes>
  <HiddenSlides>0</HiddenSlides>
  <MMClips>0</MMClips>
  <ScaleCrop>false</ScaleCrop>
  <HeadingPairs>
    <vt:vector size="4" baseType="variant">
      <vt:variant>
        <vt:lpstr>Theme</vt:lpstr>
      </vt:variant>
      <vt:variant>
        <vt:i4>1</vt:i4>
      </vt:variant>
      <vt:variant>
        <vt:lpstr>Slide Titles</vt:lpstr>
      </vt:variant>
      <vt:variant>
        <vt:i4>125</vt:i4>
      </vt:variant>
    </vt:vector>
  </HeadingPairs>
  <TitlesOfParts>
    <vt:vector size="126" baseType="lpstr">
      <vt:lpstr>Prefab</vt:lpstr>
      <vt:lpstr>The Lively Art of Writing</vt:lpstr>
      <vt:lpstr>Chapter 1</vt:lpstr>
      <vt:lpstr>The Essay</vt:lpstr>
      <vt:lpstr>Subjects for Essays</vt:lpstr>
      <vt:lpstr>Opinion</vt:lpstr>
      <vt:lpstr>Interesting Opinions</vt:lpstr>
      <vt:lpstr>Examining Opposition</vt:lpstr>
      <vt:lpstr>Believe What you Say</vt:lpstr>
      <vt:lpstr>Summary</vt:lpstr>
      <vt:lpstr>Chapter 1 Assignment- p. 24</vt:lpstr>
      <vt:lpstr>Chapter 2: “From Opinion to Thesis”</vt:lpstr>
      <vt:lpstr>“Closing In” on Your Thesis</vt:lpstr>
      <vt:lpstr>5 Step Process</vt:lpstr>
      <vt:lpstr>5 Step Process</vt:lpstr>
      <vt:lpstr>5 Step Process</vt:lpstr>
      <vt:lpstr>Example on p. 30</vt:lpstr>
      <vt:lpstr>Summary</vt:lpstr>
      <vt:lpstr>Miss MacQuarrie’s Method</vt:lpstr>
      <vt:lpstr>Chapter 2 Assignment- p. 32</vt:lpstr>
      <vt:lpstr>Chapter 3: “The Full and Final Thesis”</vt:lpstr>
      <vt:lpstr>“The Full and Final Thesis”</vt:lpstr>
      <vt:lpstr>“The Full and Final Thesis”</vt:lpstr>
      <vt:lpstr>“The Full and Final Thesis”</vt:lpstr>
      <vt:lpstr>“The Full and Final Thesis”</vt:lpstr>
      <vt:lpstr>Chapter 3 Assignment</vt:lpstr>
      <vt:lpstr>Chapter 3 Assignment</vt:lpstr>
      <vt:lpstr>Chapter 4: “Structure”</vt:lpstr>
      <vt:lpstr>Introduction</vt:lpstr>
      <vt:lpstr>Openings to Avoid</vt:lpstr>
      <vt:lpstr>Introduction</vt:lpstr>
      <vt:lpstr>Body</vt:lpstr>
      <vt:lpstr>Conclusion</vt:lpstr>
      <vt:lpstr>W Assignment for Tuesday, 2/11</vt:lpstr>
      <vt:lpstr>“First Steps Toward Style”: Chapter 5</vt:lpstr>
      <vt:lpstr>Style</vt:lpstr>
      <vt:lpstr>Style</vt:lpstr>
      <vt:lpstr>The Two Commandments</vt:lpstr>
      <vt:lpstr>The First Commandment</vt:lpstr>
      <vt:lpstr>The First Commandment</vt:lpstr>
      <vt:lpstr>The First Commandment</vt:lpstr>
      <vt:lpstr>The Second Commandment</vt:lpstr>
      <vt:lpstr>The Second Commandment</vt:lpstr>
      <vt:lpstr>Chapter 5 Assignment</vt:lpstr>
      <vt:lpstr>“The Size and Shape of Middle Paragraphs”: Chapter 6</vt:lpstr>
      <vt:lpstr>Paragraphing</vt:lpstr>
      <vt:lpstr>Length of Paragraphs</vt:lpstr>
      <vt:lpstr>Basic Paragraph Structure</vt:lpstr>
      <vt:lpstr>Basic Paragraph Structure</vt:lpstr>
      <vt:lpstr>Topic Sentence</vt:lpstr>
      <vt:lpstr>Developing a Paragraph</vt:lpstr>
      <vt:lpstr>Picture-Frame Paragraphs</vt:lpstr>
      <vt:lpstr>Assignment</vt:lpstr>
      <vt:lpstr>“Chapter 7: Connections Between Paragraphs”</vt:lpstr>
      <vt:lpstr>Transitions</vt:lpstr>
      <vt:lpstr>Transitions</vt:lpstr>
      <vt:lpstr>Standard Devices</vt:lpstr>
      <vt:lpstr>However</vt:lpstr>
      <vt:lpstr>Paragraph Hooks</vt:lpstr>
      <vt:lpstr>The Combinations</vt:lpstr>
      <vt:lpstr>Summary</vt:lpstr>
      <vt:lpstr>W Chapter 7 Assignment</vt:lpstr>
      <vt:lpstr>“Chapter 8: The Passive Voice”</vt:lpstr>
      <vt:lpstr>2 Voices</vt:lpstr>
      <vt:lpstr>Passive Voice</vt:lpstr>
      <vt:lpstr>Fixing Passive Voice</vt:lpstr>
      <vt:lpstr>Fixing Passive Voice</vt:lpstr>
      <vt:lpstr>Acceptable Passive Voice?</vt:lpstr>
      <vt:lpstr>5 Steps to Avoid Passive Voice</vt:lpstr>
      <vt:lpstr>Summary</vt:lpstr>
      <vt:lpstr>Writing Ch 8 Assignment p. 102</vt:lpstr>
      <vt:lpstr>“Chapter 9: The Sound of Sentences”</vt:lpstr>
      <vt:lpstr>The Sound of Sentences</vt:lpstr>
      <vt:lpstr>The Rhythm of Speech</vt:lpstr>
      <vt:lpstr>Getting Inside the Sentence</vt:lpstr>
      <vt:lpstr>The Basic Sentence</vt:lpstr>
      <vt:lpstr>The Strung-Along Sentence</vt:lpstr>
      <vt:lpstr>The Periodic Sentence</vt:lpstr>
      <vt:lpstr>The Combinations</vt:lpstr>
      <vt:lpstr>Selecting Details</vt:lpstr>
      <vt:lpstr>Expanding the Subject</vt:lpstr>
      <vt:lpstr>Expanding the Verb</vt:lpstr>
      <vt:lpstr>Expanding the Rest of the Sentence</vt:lpstr>
      <vt:lpstr>Summary</vt:lpstr>
      <vt:lpstr>Writing Chapter 9 Assignment</vt:lpstr>
      <vt:lpstr>Chapter 10: “Parallel Structure”</vt:lpstr>
      <vt:lpstr>Look for the Common Denominator.</vt:lpstr>
      <vt:lpstr>In- Class Assignment</vt:lpstr>
      <vt:lpstr>Complete the unfinished sentence below with a series of who clauses.</vt:lpstr>
      <vt:lpstr>Complete with a series of infinitive phrases, using a different infinitive for each phrase.</vt:lpstr>
      <vt:lpstr>Using to as your preposition, complete this sentence with a series of prepositional phrases.</vt:lpstr>
      <vt:lpstr>Using of as your preposition, complete this sentence with a series of prepositional phrases.</vt:lpstr>
      <vt:lpstr>Complete this with a series of that clauses.</vt:lpstr>
      <vt:lpstr>Write a sentence beginning with three if clauses.</vt:lpstr>
      <vt:lpstr>Write a sentence ending with three if clauses.</vt:lpstr>
      <vt:lpstr>Complete the sentence below by interrupting it with two parallel if clauses.</vt:lpstr>
      <vt:lpstr>Write a balanced sentence modeled on #6 on p. 124 but using different infinitives.</vt:lpstr>
      <vt:lpstr>Write a sentence that contains a double parallel.</vt:lpstr>
      <vt:lpstr>Smaller Parallels</vt:lpstr>
      <vt:lpstr>Examples on p. 127</vt:lpstr>
      <vt:lpstr>Pairs</vt:lpstr>
      <vt:lpstr>And, But, and Or- Examples on p. 127</vt:lpstr>
      <vt:lpstr>And, But, As Well As-  Examples on p. 128</vt:lpstr>
      <vt:lpstr>Either/Or, Neither/Nor- Examples on p. 128</vt:lpstr>
      <vt:lpstr>Correlative Conjunctions- Examples on p. 128</vt:lpstr>
      <vt:lpstr>First/Second/Third- Example on p. 129</vt:lpstr>
      <vt:lpstr>Repetition</vt:lpstr>
      <vt:lpstr>Summary</vt:lpstr>
      <vt:lpstr>Writing Chapter 10 Assignment</vt:lpstr>
      <vt:lpstr>“A Way with Words”</vt:lpstr>
      <vt:lpstr>Your Vocabulary</vt:lpstr>
      <vt:lpstr>Using Words</vt:lpstr>
      <vt:lpstr>Figurative Language</vt:lpstr>
      <vt:lpstr>Allusions</vt:lpstr>
      <vt:lpstr>Summary</vt:lpstr>
      <vt:lpstr>Chapter 11 Assignment</vt:lpstr>
      <vt:lpstr>“Chapter 12: Odds and Ends and Means”</vt:lpstr>
      <vt:lpstr>The Terrible Three</vt:lpstr>
      <vt:lpstr>The Troublesome 27</vt:lpstr>
      <vt:lpstr>The Troublesome 27</vt:lpstr>
      <vt:lpstr>The Troublesome 27</vt:lpstr>
      <vt:lpstr>The Troublesome 27</vt:lpstr>
      <vt:lpstr>The Troublesome 27</vt:lpstr>
      <vt:lpstr>Punctuation</vt:lpstr>
      <vt:lpstr>Chapter 12 Writing Assignment</vt:lpstr>
      <vt:lpstr>Chapter 13 Assignment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Lively Art of Writing</dc:title>
  <dc:creator>Alisha MacQuarrie</dc:creator>
  <cp:lastModifiedBy>Alisha MacQuarrie</cp:lastModifiedBy>
  <cp:revision>66</cp:revision>
  <dcterms:created xsi:type="dcterms:W3CDTF">2012-09-10T02:23:27Z</dcterms:created>
  <dcterms:modified xsi:type="dcterms:W3CDTF">2014-04-22T20:41:30Z</dcterms:modified>
</cp:coreProperties>
</file>